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4"/>
  </p:notesMasterIdLst>
  <p:sldIdLst>
    <p:sldId id="861" r:id="rId2"/>
    <p:sldId id="862" r:id="rId3"/>
    <p:sldId id="761" r:id="rId4"/>
    <p:sldId id="776" r:id="rId5"/>
    <p:sldId id="696" r:id="rId6"/>
    <p:sldId id="389" r:id="rId7"/>
    <p:sldId id="777" r:id="rId8"/>
    <p:sldId id="784" r:id="rId9"/>
    <p:sldId id="785" r:id="rId10"/>
    <p:sldId id="786" r:id="rId11"/>
    <p:sldId id="392" r:id="rId12"/>
    <p:sldId id="393" r:id="rId13"/>
    <p:sldId id="394" r:id="rId14"/>
    <p:sldId id="720" r:id="rId15"/>
    <p:sldId id="782" r:id="rId16"/>
    <p:sldId id="627" r:id="rId17"/>
    <p:sldId id="628" r:id="rId18"/>
    <p:sldId id="685" r:id="rId19"/>
    <p:sldId id="687" r:id="rId20"/>
    <p:sldId id="689" r:id="rId21"/>
    <p:sldId id="797" r:id="rId22"/>
    <p:sldId id="798" r:id="rId23"/>
    <p:sldId id="688" r:id="rId24"/>
    <p:sldId id="859" r:id="rId25"/>
    <p:sldId id="799" r:id="rId26"/>
    <p:sldId id="686" r:id="rId27"/>
    <p:sldId id="695" r:id="rId28"/>
    <p:sldId id="801" r:id="rId29"/>
    <p:sldId id="860" r:id="rId30"/>
    <p:sldId id="791" r:id="rId31"/>
    <p:sldId id="792" r:id="rId32"/>
    <p:sldId id="794" r:id="rId33"/>
    <p:sldId id="795" r:id="rId34"/>
    <p:sldId id="796" r:id="rId35"/>
    <p:sldId id="783" r:id="rId36"/>
    <p:sldId id="730" r:id="rId37"/>
    <p:sldId id="731" r:id="rId38"/>
    <p:sldId id="718" r:id="rId39"/>
    <p:sldId id="733" r:id="rId40"/>
    <p:sldId id="734" r:id="rId41"/>
    <p:sldId id="735" r:id="rId42"/>
    <p:sldId id="736" r:id="rId43"/>
    <p:sldId id="737" r:id="rId44"/>
    <p:sldId id="738" r:id="rId45"/>
    <p:sldId id="739" r:id="rId46"/>
    <p:sldId id="717" r:id="rId47"/>
    <p:sldId id="719" r:id="rId48"/>
    <p:sldId id="721" r:id="rId49"/>
    <p:sldId id="722" r:id="rId50"/>
    <p:sldId id="723" r:id="rId51"/>
    <p:sldId id="724" r:id="rId52"/>
    <p:sldId id="725" r:id="rId53"/>
    <p:sldId id="863" r:id="rId54"/>
    <p:sldId id="726" r:id="rId55"/>
    <p:sldId id="865" r:id="rId56"/>
    <p:sldId id="866" r:id="rId57"/>
    <p:sldId id="867" r:id="rId58"/>
    <p:sldId id="868" r:id="rId59"/>
    <p:sldId id="869" r:id="rId60"/>
    <p:sldId id="870" r:id="rId61"/>
    <p:sldId id="871" r:id="rId62"/>
    <p:sldId id="872" r:id="rId63"/>
    <p:sldId id="873" r:id="rId64"/>
    <p:sldId id="874" r:id="rId65"/>
    <p:sldId id="875" r:id="rId66"/>
    <p:sldId id="881" r:id="rId67"/>
    <p:sldId id="876" r:id="rId68"/>
    <p:sldId id="877" r:id="rId69"/>
    <p:sldId id="727" r:id="rId70"/>
    <p:sldId id="728" r:id="rId71"/>
    <p:sldId id="729" r:id="rId72"/>
    <p:sldId id="638" r:id="rId73"/>
    <p:sldId id="647" r:id="rId74"/>
    <p:sldId id="639" r:id="rId75"/>
    <p:sldId id="657" r:id="rId76"/>
    <p:sldId id="879" r:id="rId77"/>
    <p:sldId id="880" r:id="rId78"/>
    <p:sldId id="703" r:id="rId79"/>
    <p:sldId id="864" r:id="rId80"/>
    <p:sldId id="670" r:id="rId81"/>
    <p:sldId id="747" r:id="rId82"/>
    <p:sldId id="748" r:id="rId83"/>
    <p:sldId id="749" r:id="rId84"/>
    <p:sldId id="787" r:id="rId85"/>
    <p:sldId id="804" r:id="rId86"/>
    <p:sldId id="788" r:id="rId87"/>
    <p:sldId id="789" r:id="rId88"/>
    <p:sldId id="802" r:id="rId89"/>
    <p:sldId id="803" r:id="rId90"/>
    <p:sldId id="678" r:id="rId91"/>
    <p:sldId id="679" r:id="rId92"/>
    <p:sldId id="677" r:id="rId93"/>
    <p:sldId id="779" r:id="rId94"/>
    <p:sldId id="674" r:id="rId95"/>
    <p:sldId id="675" r:id="rId96"/>
    <p:sldId id="676" r:id="rId97"/>
    <p:sldId id="660" r:id="rId98"/>
    <p:sldId id="661" r:id="rId99"/>
    <p:sldId id="662" r:id="rId100"/>
    <p:sldId id="663" r:id="rId101"/>
    <p:sldId id="664" r:id="rId102"/>
    <p:sldId id="690" r:id="rId103"/>
    <p:sldId id="691" r:id="rId104"/>
    <p:sldId id="692" r:id="rId105"/>
    <p:sldId id="693" r:id="rId106"/>
    <p:sldId id="694" r:id="rId107"/>
    <p:sldId id="698" r:id="rId108"/>
    <p:sldId id="741" r:id="rId109"/>
    <p:sldId id="743" r:id="rId110"/>
    <p:sldId id="744" r:id="rId111"/>
    <p:sldId id="745" r:id="rId112"/>
    <p:sldId id="750" r:id="rId113"/>
    <p:sldId id="751" r:id="rId114"/>
    <p:sldId id="752" r:id="rId115"/>
    <p:sldId id="886" r:id="rId116"/>
    <p:sldId id="883" r:id="rId117"/>
    <p:sldId id="884" r:id="rId118"/>
    <p:sldId id="887" r:id="rId119"/>
    <p:sldId id="889" r:id="rId120"/>
    <p:sldId id="890" r:id="rId121"/>
    <p:sldId id="891" r:id="rId122"/>
    <p:sldId id="892" r:id="rId123"/>
    <p:sldId id="893" r:id="rId124"/>
    <p:sldId id="894" r:id="rId125"/>
    <p:sldId id="895" r:id="rId126"/>
    <p:sldId id="896" r:id="rId127"/>
    <p:sldId id="897" r:id="rId128"/>
    <p:sldId id="898" r:id="rId129"/>
    <p:sldId id="899" r:id="rId130"/>
    <p:sldId id="900" r:id="rId131"/>
    <p:sldId id="901" r:id="rId132"/>
    <p:sldId id="902" r:id="rId133"/>
    <p:sldId id="903" r:id="rId134"/>
    <p:sldId id="913" r:id="rId135"/>
    <p:sldId id="904" r:id="rId136"/>
    <p:sldId id="905" r:id="rId137"/>
    <p:sldId id="906" r:id="rId138"/>
    <p:sldId id="907" r:id="rId139"/>
    <p:sldId id="908" r:id="rId140"/>
    <p:sldId id="909" r:id="rId141"/>
    <p:sldId id="914" r:id="rId142"/>
    <p:sldId id="915"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3" d="100"/>
          <a:sy n="93" d="100"/>
        </p:scale>
        <p:origin x="2124" y="4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00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10E98FB3-9B29-4361-BBF0-1F04E68AC482}" type="presOf" srcId="{4A06F316-1EF2-2143-85DF-63C893A8D54A}" destId="{B374AFB5-E0CA-A74D-BEC6-249CE316FB08}" srcOrd="0" destOrd="0" presId="urn:microsoft.com/office/officeart/2005/8/layout/cycle5"/>
    <dgm:cxn modelId="{FBE4DF34-FDDE-4373-8733-34E47432EBD7}" type="presOf" srcId="{ED879AEB-2E1C-BE4F-9D21-47E15199DFDE}" destId="{5F389CB5-FBC1-4E49-8484-7898F96BEE35}" srcOrd="0" destOrd="0" presId="urn:microsoft.com/office/officeart/2005/8/layout/cycle5"/>
    <dgm:cxn modelId="{17B456D9-55AB-4100-88B7-3EF5F2D2DC7F}" type="presOf" srcId="{C8D9D488-52D0-8D4F-8E12-634F0490802C}" destId="{CCF1073A-496E-2F48-8F78-502106EAB180}"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4C170FD6-7111-4ED6-9F16-C4FB66FF06A9}" type="presOf" srcId="{1EFB84C8-ACB2-154C-B91E-4CCBC051FF3E}" destId="{A03DF463-7C59-1541-A3B2-9FBAC51FF401}"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F4BA48BF-44EC-481D-9C80-51CBD51A4903}" type="presOf" srcId="{54980169-25F9-3541-B599-5C0714502C3A}" destId="{7D5F977D-7131-114A-A2C2-C0AC8ADBC577}" srcOrd="0" destOrd="0" presId="urn:microsoft.com/office/officeart/2005/8/layout/cycle5"/>
    <dgm:cxn modelId="{401A1C65-93DE-4134-8F8B-D46D6E4C5BBF}" type="presOf" srcId="{B8E55A08-8605-1843-804F-E683BBB423B8}" destId="{728875F3-C7D4-1642-BABA-0F048BAE0DE9}"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4E070028-F4A8-4D8D-82D0-427348B49FEB}" type="presOf" srcId="{6FA04A47-1419-1B49-8F05-8C163FC4BE46}" destId="{CF1E8491-6D2D-A24E-83B6-92A3A136153B}" srcOrd="0" destOrd="0" presId="urn:microsoft.com/office/officeart/2005/8/layout/cycle5"/>
    <dgm:cxn modelId="{F0F9986A-59C7-49D3-9FB0-30E8FC60CE2C}" type="presOf" srcId="{46E2BEF2-5461-DB4F-80EC-78CFB0DADC2D}" destId="{FC3AC2CF-2A2A-F24D-880D-DC10CDCEBE77}" srcOrd="0" destOrd="0" presId="urn:microsoft.com/office/officeart/2005/8/layout/cycle5"/>
    <dgm:cxn modelId="{42899085-4D20-45A2-BDA1-2D66BCE70E7F}" type="presOf" srcId="{1A79CEFD-4A1C-3D4F-A120-02DED08FFABD}" destId="{00FD9461-D2AA-9841-9CB9-4F0B8FE68EE2}" srcOrd="0" destOrd="0" presId="urn:microsoft.com/office/officeart/2005/8/layout/cycle5"/>
    <dgm:cxn modelId="{B4026B26-BEBA-1D44-813E-E0CF9FFBE144}" srcId="{1EFB84C8-ACB2-154C-B91E-4CCBC051FF3E}" destId="{54980169-25F9-3541-B599-5C0714502C3A}" srcOrd="4" destOrd="0" parTransId="{7262D961-AB3A-F247-A466-111F7F6EFB96}" sibTransId="{1A79CEFD-4A1C-3D4F-A120-02DED08FFABD}"/>
    <dgm:cxn modelId="{D55A1870-97B3-4646-AD3D-5B257AAFC1D3}" type="presOf" srcId="{F9CE0E7C-19F0-2645-AE91-B66DB77EA479}" destId="{616EC995-FE6D-1847-9223-58934C237D6E}" srcOrd="0" destOrd="0" presId="urn:microsoft.com/office/officeart/2005/8/layout/cycle5"/>
    <dgm:cxn modelId="{F0062F96-CE48-46CC-8851-7FA61477267A}" type="presOf" srcId="{8C957764-A912-1744-B0A5-49D095DE81ED}" destId="{CF8AA098-6F39-794A-B4EF-6CA42C83D19F}"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B98EC432-1471-4275-9550-C1D9F4C41681}" type="presParOf" srcId="{A03DF463-7C59-1541-A3B2-9FBAC51FF401}" destId="{728875F3-C7D4-1642-BABA-0F048BAE0DE9}" srcOrd="0" destOrd="0" presId="urn:microsoft.com/office/officeart/2005/8/layout/cycle5"/>
    <dgm:cxn modelId="{575AAC58-B322-4767-8DEE-747ECD409E93}" type="presParOf" srcId="{A03DF463-7C59-1541-A3B2-9FBAC51FF401}" destId="{852F2C1E-8BCF-E446-84B0-FD6A1E06A680}" srcOrd="1" destOrd="0" presId="urn:microsoft.com/office/officeart/2005/8/layout/cycle5"/>
    <dgm:cxn modelId="{FF57AB8E-D5C9-45C3-99B4-BF87663758FB}" type="presParOf" srcId="{A03DF463-7C59-1541-A3B2-9FBAC51FF401}" destId="{B374AFB5-E0CA-A74D-BEC6-249CE316FB08}" srcOrd="2" destOrd="0" presId="urn:microsoft.com/office/officeart/2005/8/layout/cycle5"/>
    <dgm:cxn modelId="{E8D5C9FF-F576-4252-B59B-525FE34073D7}" type="presParOf" srcId="{A03DF463-7C59-1541-A3B2-9FBAC51FF401}" destId="{CF1E8491-6D2D-A24E-83B6-92A3A136153B}" srcOrd="3" destOrd="0" presId="urn:microsoft.com/office/officeart/2005/8/layout/cycle5"/>
    <dgm:cxn modelId="{20C613B8-44DD-4854-96F9-B0A108605AD3}" type="presParOf" srcId="{A03DF463-7C59-1541-A3B2-9FBAC51FF401}" destId="{34C84B7D-4D96-0147-A475-0464ECA3A829}" srcOrd="4" destOrd="0" presId="urn:microsoft.com/office/officeart/2005/8/layout/cycle5"/>
    <dgm:cxn modelId="{64369D8E-A040-4852-8C9A-483C7FCB513F}" type="presParOf" srcId="{A03DF463-7C59-1541-A3B2-9FBAC51FF401}" destId="{FC3AC2CF-2A2A-F24D-880D-DC10CDCEBE77}" srcOrd="5" destOrd="0" presId="urn:microsoft.com/office/officeart/2005/8/layout/cycle5"/>
    <dgm:cxn modelId="{870F0DEF-EFD8-4296-807F-FEDB7A39BDC7}" type="presParOf" srcId="{A03DF463-7C59-1541-A3B2-9FBAC51FF401}" destId="{CF8AA098-6F39-794A-B4EF-6CA42C83D19F}" srcOrd="6" destOrd="0" presId="urn:microsoft.com/office/officeart/2005/8/layout/cycle5"/>
    <dgm:cxn modelId="{01B2608C-486A-468D-82B8-75D088E723DF}" type="presParOf" srcId="{A03DF463-7C59-1541-A3B2-9FBAC51FF401}" destId="{914C51E8-23B2-6243-9F5C-793A0408E462}" srcOrd="7" destOrd="0" presId="urn:microsoft.com/office/officeart/2005/8/layout/cycle5"/>
    <dgm:cxn modelId="{3B917822-575C-4982-A848-CB47096DA368}" type="presParOf" srcId="{A03DF463-7C59-1541-A3B2-9FBAC51FF401}" destId="{616EC995-FE6D-1847-9223-58934C237D6E}" srcOrd="8" destOrd="0" presId="urn:microsoft.com/office/officeart/2005/8/layout/cycle5"/>
    <dgm:cxn modelId="{35F8E33E-3AEC-4262-A1B7-8083E3002BDE}" type="presParOf" srcId="{A03DF463-7C59-1541-A3B2-9FBAC51FF401}" destId="{CCF1073A-496E-2F48-8F78-502106EAB180}" srcOrd="9" destOrd="0" presId="urn:microsoft.com/office/officeart/2005/8/layout/cycle5"/>
    <dgm:cxn modelId="{09F8DE90-ECD9-4F68-B993-413CA14FA464}" type="presParOf" srcId="{A03DF463-7C59-1541-A3B2-9FBAC51FF401}" destId="{E01D5B65-F18C-F048-92C7-85CBBFBB9039}" srcOrd="10" destOrd="0" presId="urn:microsoft.com/office/officeart/2005/8/layout/cycle5"/>
    <dgm:cxn modelId="{F857060C-E719-497F-A09B-C229068D8895}" type="presParOf" srcId="{A03DF463-7C59-1541-A3B2-9FBAC51FF401}" destId="{5F389CB5-FBC1-4E49-8484-7898F96BEE35}" srcOrd="11" destOrd="0" presId="urn:microsoft.com/office/officeart/2005/8/layout/cycle5"/>
    <dgm:cxn modelId="{43396633-E6C8-4EB4-AE41-434ABF8CC1A2}" type="presParOf" srcId="{A03DF463-7C59-1541-A3B2-9FBAC51FF401}" destId="{7D5F977D-7131-114A-A2C2-C0AC8ADBC577}" srcOrd="12" destOrd="0" presId="urn:microsoft.com/office/officeart/2005/8/layout/cycle5"/>
    <dgm:cxn modelId="{63D142D2-0931-47BD-A624-AA261E18F3DB}" type="presParOf" srcId="{A03DF463-7C59-1541-A3B2-9FBAC51FF401}" destId="{8EB2C700-9EA9-694B-81E3-9179720FA638}" srcOrd="13" destOrd="0" presId="urn:microsoft.com/office/officeart/2005/8/layout/cycle5"/>
    <dgm:cxn modelId="{AAB2D718-2752-498F-AEBA-703EED7971D3}"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C1FB8E5D-6215-4F7D-9BD1-1AB5BE4AC5F8}" type="presOf" srcId="{B8E55A08-8605-1843-804F-E683BBB423B8}" destId="{728875F3-C7D4-1642-BABA-0F048BAE0DE9}" srcOrd="0" destOrd="0" presId="urn:microsoft.com/office/officeart/2005/8/layout/cycle5"/>
    <dgm:cxn modelId="{F65F84B0-5071-4A2E-BDF5-901AD745FE1B}" type="presOf" srcId="{54980169-25F9-3541-B599-5C0714502C3A}" destId="{7D5F977D-7131-114A-A2C2-C0AC8ADBC577}" srcOrd="0" destOrd="0" presId="urn:microsoft.com/office/officeart/2005/8/layout/cycle5"/>
    <dgm:cxn modelId="{66D48DD3-4934-46D1-B26F-3AAD8CF46309}" type="presOf" srcId="{8C957764-A912-1744-B0A5-49D095DE81ED}" destId="{CF8AA098-6F39-794A-B4EF-6CA42C83D19F}" srcOrd="0" destOrd="0" presId="urn:microsoft.com/office/officeart/2005/8/layout/cycle5"/>
    <dgm:cxn modelId="{AAC127F3-1DF6-4A39-9DB7-310EFF2BC3FF}" type="presOf" srcId="{46E2BEF2-5461-DB4F-80EC-78CFB0DADC2D}" destId="{FC3AC2CF-2A2A-F24D-880D-DC10CDCEBE77}"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3C540DBA-1C5C-47B7-95E5-FF3A74C09D9A}" type="presOf" srcId="{C8D9D488-52D0-8D4F-8E12-634F0490802C}" destId="{CCF1073A-496E-2F48-8F78-502106EAB180}" srcOrd="0" destOrd="0" presId="urn:microsoft.com/office/officeart/2005/8/layout/cycle5"/>
    <dgm:cxn modelId="{FECA0FC4-C9DD-46AB-AAA0-4151259C3D58}" type="presOf" srcId="{1A79CEFD-4A1C-3D4F-A120-02DED08FFABD}" destId="{00FD9461-D2AA-9841-9CB9-4F0B8FE68EE2}" srcOrd="0" destOrd="0" presId="urn:microsoft.com/office/officeart/2005/8/layout/cycle5"/>
    <dgm:cxn modelId="{D364622C-7442-4E6B-85B5-BE4D8A38527B}" type="presOf" srcId="{ED879AEB-2E1C-BE4F-9D21-47E15199DFDE}" destId="{5F389CB5-FBC1-4E49-8484-7898F96BEE35}"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B4026B26-BEBA-1D44-813E-E0CF9FFBE144}" srcId="{1EFB84C8-ACB2-154C-B91E-4CCBC051FF3E}" destId="{54980169-25F9-3541-B599-5C0714502C3A}" srcOrd="4" destOrd="0" parTransId="{7262D961-AB3A-F247-A466-111F7F6EFB96}" sibTransId="{1A79CEFD-4A1C-3D4F-A120-02DED08FFABD}"/>
    <dgm:cxn modelId="{7B01622B-57DC-4ED8-9E04-3239E92A1AAF}" type="presOf" srcId="{1EFB84C8-ACB2-154C-B91E-4CCBC051FF3E}" destId="{A03DF463-7C59-1541-A3B2-9FBAC51FF401}" srcOrd="0" destOrd="0" presId="urn:microsoft.com/office/officeart/2005/8/layout/cycle5"/>
    <dgm:cxn modelId="{25CA9620-06D2-43B5-BA18-412DBDF32BE5}" type="presOf" srcId="{6FA04A47-1419-1B49-8F05-8C163FC4BE46}" destId="{CF1E8491-6D2D-A24E-83B6-92A3A136153B}"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659935CE-E3C0-3349-A89C-FC9D6E7BAA09}" srcId="{1EFB84C8-ACB2-154C-B91E-4CCBC051FF3E}" destId="{8C957764-A912-1744-B0A5-49D095DE81ED}" srcOrd="2" destOrd="0" parTransId="{BCDDD313-7162-1E4F-A860-963A5F42A53E}" sibTransId="{F9CE0E7C-19F0-2645-AE91-B66DB77EA479}"/>
    <dgm:cxn modelId="{6A9C0EF5-C7E1-4F3B-A560-B3E0445AA8B0}" type="presOf" srcId="{4A06F316-1EF2-2143-85DF-63C893A8D54A}" destId="{B374AFB5-E0CA-A74D-BEC6-249CE316FB08}" srcOrd="0" destOrd="0" presId="urn:microsoft.com/office/officeart/2005/8/layout/cycle5"/>
    <dgm:cxn modelId="{558F1D79-4D10-4AFD-867C-E9BDCE055E55}" type="presOf" srcId="{F9CE0E7C-19F0-2645-AE91-B66DB77EA479}" destId="{616EC995-FE6D-1847-9223-58934C237D6E}" srcOrd="0" destOrd="0" presId="urn:microsoft.com/office/officeart/2005/8/layout/cycle5"/>
    <dgm:cxn modelId="{7F7F48E6-6416-4ACC-B522-5A53F51C1895}" type="presParOf" srcId="{A03DF463-7C59-1541-A3B2-9FBAC51FF401}" destId="{728875F3-C7D4-1642-BABA-0F048BAE0DE9}" srcOrd="0" destOrd="0" presId="urn:microsoft.com/office/officeart/2005/8/layout/cycle5"/>
    <dgm:cxn modelId="{69774301-8EB4-4638-B6BF-E550BB337A47}" type="presParOf" srcId="{A03DF463-7C59-1541-A3B2-9FBAC51FF401}" destId="{852F2C1E-8BCF-E446-84B0-FD6A1E06A680}" srcOrd="1" destOrd="0" presId="urn:microsoft.com/office/officeart/2005/8/layout/cycle5"/>
    <dgm:cxn modelId="{6BB716F2-D334-4AEB-B581-0170F8E4E544}" type="presParOf" srcId="{A03DF463-7C59-1541-A3B2-9FBAC51FF401}" destId="{B374AFB5-E0CA-A74D-BEC6-249CE316FB08}" srcOrd="2" destOrd="0" presId="urn:microsoft.com/office/officeart/2005/8/layout/cycle5"/>
    <dgm:cxn modelId="{27F0D300-040D-4253-84D7-9415C69C58A6}" type="presParOf" srcId="{A03DF463-7C59-1541-A3B2-9FBAC51FF401}" destId="{CF1E8491-6D2D-A24E-83B6-92A3A136153B}" srcOrd="3" destOrd="0" presId="urn:microsoft.com/office/officeart/2005/8/layout/cycle5"/>
    <dgm:cxn modelId="{451DA2B6-43A6-40B4-870E-FFEF2CBB0F14}" type="presParOf" srcId="{A03DF463-7C59-1541-A3B2-9FBAC51FF401}" destId="{34C84B7D-4D96-0147-A475-0464ECA3A829}" srcOrd="4" destOrd="0" presId="urn:microsoft.com/office/officeart/2005/8/layout/cycle5"/>
    <dgm:cxn modelId="{A085324D-A220-44AC-AC97-F144C7285522}" type="presParOf" srcId="{A03DF463-7C59-1541-A3B2-9FBAC51FF401}" destId="{FC3AC2CF-2A2A-F24D-880D-DC10CDCEBE77}" srcOrd="5" destOrd="0" presId="urn:microsoft.com/office/officeart/2005/8/layout/cycle5"/>
    <dgm:cxn modelId="{21D23439-6B8D-4419-8CD5-59C241A36B30}" type="presParOf" srcId="{A03DF463-7C59-1541-A3B2-9FBAC51FF401}" destId="{CF8AA098-6F39-794A-B4EF-6CA42C83D19F}" srcOrd="6" destOrd="0" presId="urn:microsoft.com/office/officeart/2005/8/layout/cycle5"/>
    <dgm:cxn modelId="{9899378F-E0A2-4A58-BBD6-AFCE10641EB1}" type="presParOf" srcId="{A03DF463-7C59-1541-A3B2-9FBAC51FF401}" destId="{914C51E8-23B2-6243-9F5C-793A0408E462}" srcOrd="7" destOrd="0" presId="urn:microsoft.com/office/officeart/2005/8/layout/cycle5"/>
    <dgm:cxn modelId="{E01BE352-CE99-4E50-AC50-570373FC542E}" type="presParOf" srcId="{A03DF463-7C59-1541-A3B2-9FBAC51FF401}" destId="{616EC995-FE6D-1847-9223-58934C237D6E}" srcOrd="8" destOrd="0" presId="urn:microsoft.com/office/officeart/2005/8/layout/cycle5"/>
    <dgm:cxn modelId="{CE91A8C8-1E7B-4E84-BE95-EA6F804DE74A}" type="presParOf" srcId="{A03DF463-7C59-1541-A3B2-9FBAC51FF401}" destId="{CCF1073A-496E-2F48-8F78-502106EAB180}" srcOrd="9" destOrd="0" presId="urn:microsoft.com/office/officeart/2005/8/layout/cycle5"/>
    <dgm:cxn modelId="{AFAB3915-8EC7-40E7-992A-91EAB99EEF6D}" type="presParOf" srcId="{A03DF463-7C59-1541-A3B2-9FBAC51FF401}" destId="{E01D5B65-F18C-F048-92C7-85CBBFBB9039}" srcOrd="10" destOrd="0" presId="urn:microsoft.com/office/officeart/2005/8/layout/cycle5"/>
    <dgm:cxn modelId="{3F3B2E03-253E-4E8D-A679-0EF2FB59C93B}" type="presParOf" srcId="{A03DF463-7C59-1541-A3B2-9FBAC51FF401}" destId="{5F389CB5-FBC1-4E49-8484-7898F96BEE35}" srcOrd="11" destOrd="0" presId="urn:microsoft.com/office/officeart/2005/8/layout/cycle5"/>
    <dgm:cxn modelId="{228A4995-448C-49C2-B77D-FA03FA766ED9}" type="presParOf" srcId="{A03DF463-7C59-1541-A3B2-9FBAC51FF401}" destId="{7D5F977D-7131-114A-A2C2-C0AC8ADBC577}" srcOrd="12" destOrd="0" presId="urn:microsoft.com/office/officeart/2005/8/layout/cycle5"/>
    <dgm:cxn modelId="{AF22B4D4-5800-4D14-81F0-0377F71A1EF9}" type="presParOf" srcId="{A03DF463-7C59-1541-A3B2-9FBAC51FF401}" destId="{8EB2C700-9EA9-694B-81E3-9179720FA638}" srcOrd="13" destOrd="0" presId="urn:microsoft.com/office/officeart/2005/8/layout/cycle5"/>
    <dgm:cxn modelId="{BE76AFAC-BD25-4D44-8FB8-360726F68A64}"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8D5FB283-3F38-4B2D-B680-F7AE4526C679}" type="presOf" srcId="{1EFB84C8-ACB2-154C-B91E-4CCBC051FF3E}" destId="{A03DF463-7C59-1541-A3B2-9FBAC51FF401}" srcOrd="0" destOrd="0" presId="urn:microsoft.com/office/officeart/2005/8/layout/cycle5"/>
    <dgm:cxn modelId="{6F16E822-52CC-47A4-9EF9-F70595B4FF60}" type="presOf" srcId="{8C957764-A912-1744-B0A5-49D095DE81ED}" destId="{CF8AA098-6F39-794A-B4EF-6CA42C83D19F}" srcOrd="0" destOrd="0" presId="urn:microsoft.com/office/officeart/2005/8/layout/cycle5"/>
    <dgm:cxn modelId="{8C1F9737-2623-46F4-8016-4D20F35FF96C}" type="presOf" srcId="{1A79CEFD-4A1C-3D4F-A120-02DED08FFABD}" destId="{00FD9461-D2AA-9841-9CB9-4F0B8FE68EE2}" srcOrd="0" destOrd="0" presId="urn:microsoft.com/office/officeart/2005/8/layout/cycle5"/>
    <dgm:cxn modelId="{A4CAD9DA-A0DF-4148-A3A7-C8A683EBEB2C}" type="presOf" srcId="{6FA04A47-1419-1B49-8F05-8C163FC4BE46}" destId="{CF1E8491-6D2D-A24E-83B6-92A3A136153B}" srcOrd="0" destOrd="0" presId="urn:microsoft.com/office/officeart/2005/8/layout/cycle5"/>
    <dgm:cxn modelId="{7EC78243-D0E5-406F-8193-EDD0DACF5A60}" type="presOf" srcId="{F9CE0E7C-19F0-2645-AE91-B66DB77EA479}" destId="{616EC995-FE6D-1847-9223-58934C237D6E}"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AACECD24-729B-438E-B18E-BF6B2A2051D7}" type="presOf" srcId="{4A06F316-1EF2-2143-85DF-63C893A8D54A}" destId="{B374AFB5-E0CA-A74D-BEC6-249CE316FB08}" srcOrd="0" destOrd="0" presId="urn:microsoft.com/office/officeart/2005/8/layout/cycle5"/>
    <dgm:cxn modelId="{B99E0657-4FAF-4F9E-8DCF-39460361E825}" type="presOf" srcId="{C8D9D488-52D0-8D4F-8E12-634F0490802C}" destId="{CCF1073A-496E-2F48-8F78-502106EAB180}"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8FE8F908-DFAD-41D6-9FD9-FB06A1BA4DD4}" type="presOf" srcId="{B8E55A08-8605-1843-804F-E683BBB423B8}" destId="{728875F3-C7D4-1642-BABA-0F048BAE0DE9}" srcOrd="0" destOrd="0" presId="urn:microsoft.com/office/officeart/2005/8/layout/cycle5"/>
    <dgm:cxn modelId="{2B84E7EE-88FB-498C-877D-F8FD78A7535A}" type="presOf" srcId="{54980169-25F9-3541-B599-5C0714502C3A}" destId="{7D5F977D-7131-114A-A2C2-C0AC8ADBC577}"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71C4D911-37D4-41BA-A4FD-874B912202A5}" type="presOf" srcId="{ED879AEB-2E1C-BE4F-9D21-47E15199DFDE}" destId="{5F389CB5-FBC1-4E49-8484-7898F96BEE35}" srcOrd="0" destOrd="0" presId="urn:microsoft.com/office/officeart/2005/8/layout/cycle5"/>
    <dgm:cxn modelId="{B4026B26-BEBA-1D44-813E-E0CF9FFBE144}" srcId="{1EFB84C8-ACB2-154C-B91E-4CCBC051FF3E}" destId="{54980169-25F9-3541-B599-5C0714502C3A}" srcOrd="4" destOrd="0" parTransId="{7262D961-AB3A-F247-A466-111F7F6EFB96}" sibTransId="{1A79CEFD-4A1C-3D4F-A120-02DED08FFABD}"/>
    <dgm:cxn modelId="{7C0DFF64-625D-40A9-A110-0A3460F15EDC}" type="presOf" srcId="{46E2BEF2-5461-DB4F-80EC-78CFB0DADC2D}" destId="{FC3AC2CF-2A2A-F24D-880D-DC10CDCEBE77}"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5C8B6322-C96F-43D9-9F54-18DAA4C1AFED}" type="presParOf" srcId="{A03DF463-7C59-1541-A3B2-9FBAC51FF401}" destId="{728875F3-C7D4-1642-BABA-0F048BAE0DE9}" srcOrd="0" destOrd="0" presId="urn:microsoft.com/office/officeart/2005/8/layout/cycle5"/>
    <dgm:cxn modelId="{8FA5C63F-BB02-4033-9FDB-251E35D3F56C}" type="presParOf" srcId="{A03DF463-7C59-1541-A3B2-9FBAC51FF401}" destId="{852F2C1E-8BCF-E446-84B0-FD6A1E06A680}" srcOrd="1" destOrd="0" presId="urn:microsoft.com/office/officeart/2005/8/layout/cycle5"/>
    <dgm:cxn modelId="{CA075531-3039-47EB-B595-CD6C077DDD84}" type="presParOf" srcId="{A03DF463-7C59-1541-A3B2-9FBAC51FF401}" destId="{B374AFB5-E0CA-A74D-BEC6-249CE316FB08}" srcOrd="2" destOrd="0" presId="urn:microsoft.com/office/officeart/2005/8/layout/cycle5"/>
    <dgm:cxn modelId="{0821B1EB-9344-475A-A599-44CE34C5849C}" type="presParOf" srcId="{A03DF463-7C59-1541-A3B2-9FBAC51FF401}" destId="{CF1E8491-6D2D-A24E-83B6-92A3A136153B}" srcOrd="3" destOrd="0" presId="urn:microsoft.com/office/officeart/2005/8/layout/cycle5"/>
    <dgm:cxn modelId="{055ED63B-F128-4831-B7A8-B7F2B52841AD}" type="presParOf" srcId="{A03DF463-7C59-1541-A3B2-9FBAC51FF401}" destId="{34C84B7D-4D96-0147-A475-0464ECA3A829}" srcOrd="4" destOrd="0" presId="urn:microsoft.com/office/officeart/2005/8/layout/cycle5"/>
    <dgm:cxn modelId="{1B0F6DD1-497F-4A0B-939D-C142EAB46907}" type="presParOf" srcId="{A03DF463-7C59-1541-A3B2-9FBAC51FF401}" destId="{FC3AC2CF-2A2A-F24D-880D-DC10CDCEBE77}" srcOrd="5" destOrd="0" presId="urn:microsoft.com/office/officeart/2005/8/layout/cycle5"/>
    <dgm:cxn modelId="{8C4F2F8F-6F4D-4E87-8C61-03A67858F9E9}" type="presParOf" srcId="{A03DF463-7C59-1541-A3B2-9FBAC51FF401}" destId="{CF8AA098-6F39-794A-B4EF-6CA42C83D19F}" srcOrd="6" destOrd="0" presId="urn:microsoft.com/office/officeart/2005/8/layout/cycle5"/>
    <dgm:cxn modelId="{50FAD27B-715D-4997-8AF0-FBF638A7469A}" type="presParOf" srcId="{A03DF463-7C59-1541-A3B2-9FBAC51FF401}" destId="{914C51E8-23B2-6243-9F5C-793A0408E462}" srcOrd="7" destOrd="0" presId="urn:microsoft.com/office/officeart/2005/8/layout/cycle5"/>
    <dgm:cxn modelId="{451B040E-53F1-4037-B6BD-C0277523387C}" type="presParOf" srcId="{A03DF463-7C59-1541-A3B2-9FBAC51FF401}" destId="{616EC995-FE6D-1847-9223-58934C237D6E}" srcOrd="8" destOrd="0" presId="urn:microsoft.com/office/officeart/2005/8/layout/cycle5"/>
    <dgm:cxn modelId="{B10C1D9A-1AEC-4122-B8E1-888F6DA031F4}" type="presParOf" srcId="{A03DF463-7C59-1541-A3B2-9FBAC51FF401}" destId="{CCF1073A-496E-2F48-8F78-502106EAB180}" srcOrd="9" destOrd="0" presId="urn:microsoft.com/office/officeart/2005/8/layout/cycle5"/>
    <dgm:cxn modelId="{0A01D07D-29DE-4CA0-BAF9-4CAA7B69E43A}" type="presParOf" srcId="{A03DF463-7C59-1541-A3B2-9FBAC51FF401}" destId="{E01D5B65-F18C-F048-92C7-85CBBFBB9039}" srcOrd="10" destOrd="0" presId="urn:microsoft.com/office/officeart/2005/8/layout/cycle5"/>
    <dgm:cxn modelId="{5E1203E0-111C-4407-A05F-BA4F3537D0EA}" type="presParOf" srcId="{A03DF463-7C59-1541-A3B2-9FBAC51FF401}" destId="{5F389CB5-FBC1-4E49-8484-7898F96BEE35}" srcOrd="11" destOrd="0" presId="urn:microsoft.com/office/officeart/2005/8/layout/cycle5"/>
    <dgm:cxn modelId="{6833EB24-1002-4E6C-9AC7-D28367C54ECA}" type="presParOf" srcId="{A03DF463-7C59-1541-A3B2-9FBAC51FF401}" destId="{7D5F977D-7131-114A-A2C2-C0AC8ADBC577}" srcOrd="12" destOrd="0" presId="urn:microsoft.com/office/officeart/2005/8/layout/cycle5"/>
    <dgm:cxn modelId="{53D3FC14-C7B4-40BB-BE8A-5071E4DF564B}" type="presParOf" srcId="{A03DF463-7C59-1541-A3B2-9FBAC51FF401}" destId="{8EB2C700-9EA9-694B-81E3-9179720FA638}" srcOrd="13" destOrd="0" presId="urn:microsoft.com/office/officeart/2005/8/layout/cycle5"/>
    <dgm:cxn modelId="{327CD8DD-62D7-4A5B-B132-49CB526D67D5}"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E5CDDDA6-5C0B-47D3-8AC4-BB9CC1EAAE5E}" type="presOf" srcId="{ED879AEB-2E1C-BE4F-9D21-47E15199DFDE}" destId="{5F389CB5-FBC1-4E49-8484-7898F96BEE35}" srcOrd="0" destOrd="0" presId="urn:microsoft.com/office/officeart/2005/8/layout/cycle5"/>
    <dgm:cxn modelId="{C04E1BE9-C3D0-4A99-AFC0-A3C352CB4375}" type="presOf" srcId="{F9CE0E7C-19F0-2645-AE91-B66DB77EA479}" destId="{616EC995-FE6D-1847-9223-58934C237D6E}" srcOrd="0" destOrd="0" presId="urn:microsoft.com/office/officeart/2005/8/layout/cycle5"/>
    <dgm:cxn modelId="{9D76562F-8990-4802-8CA7-276DED1E568B}" type="presOf" srcId="{C8D9D488-52D0-8D4F-8E12-634F0490802C}" destId="{CCF1073A-496E-2F48-8F78-502106EAB180}"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16882D61-F433-474F-9C66-668D561DD451}" type="presOf" srcId="{6FA04A47-1419-1B49-8F05-8C163FC4BE46}" destId="{CF1E8491-6D2D-A24E-83B6-92A3A136153B}"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1568280E-5916-4E0C-9FC7-AE39BFBC637C}" type="presOf" srcId="{54980169-25F9-3541-B599-5C0714502C3A}" destId="{7D5F977D-7131-114A-A2C2-C0AC8ADBC577}" srcOrd="0" destOrd="0" presId="urn:microsoft.com/office/officeart/2005/8/layout/cycle5"/>
    <dgm:cxn modelId="{1C06658E-9915-46AF-8616-5F761B5DEA66}" type="presOf" srcId="{4A06F316-1EF2-2143-85DF-63C893A8D54A}" destId="{B374AFB5-E0CA-A74D-BEC6-249CE316FB08}"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ECD4E805-5FC0-4A9D-B9D5-C016AA1EA4E5}" type="presOf" srcId="{8C957764-A912-1744-B0A5-49D095DE81ED}" destId="{CF8AA098-6F39-794A-B4EF-6CA42C83D19F}" srcOrd="0" destOrd="0" presId="urn:microsoft.com/office/officeart/2005/8/layout/cycle5"/>
    <dgm:cxn modelId="{DC204F0A-4929-4852-B132-D6B7C201C910}" type="presOf" srcId="{1EFB84C8-ACB2-154C-B91E-4CCBC051FF3E}" destId="{A03DF463-7C59-1541-A3B2-9FBAC51FF401}" srcOrd="0" destOrd="0" presId="urn:microsoft.com/office/officeart/2005/8/layout/cycle5"/>
    <dgm:cxn modelId="{B4026B26-BEBA-1D44-813E-E0CF9FFBE144}" srcId="{1EFB84C8-ACB2-154C-B91E-4CCBC051FF3E}" destId="{54980169-25F9-3541-B599-5C0714502C3A}" srcOrd="4" destOrd="0" parTransId="{7262D961-AB3A-F247-A466-111F7F6EFB96}" sibTransId="{1A79CEFD-4A1C-3D4F-A120-02DED08FFABD}"/>
    <dgm:cxn modelId="{635768A9-10A3-4F4F-B467-443B84A26E89}" type="presOf" srcId="{46E2BEF2-5461-DB4F-80EC-78CFB0DADC2D}" destId="{FC3AC2CF-2A2A-F24D-880D-DC10CDCEBE77}" srcOrd="0" destOrd="0" presId="urn:microsoft.com/office/officeart/2005/8/layout/cycle5"/>
    <dgm:cxn modelId="{B08E3D9C-D7EC-45FD-977D-C966CDC04082}" type="presOf" srcId="{B8E55A08-8605-1843-804F-E683BBB423B8}" destId="{728875F3-C7D4-1642-BABA-0F048BAE0DE9}" srcOrd="0" destOrd="0" presId="urn:microsoft.com/office/officeart/2005/8/layout/cycle5"/>
    <dgm:cxn modelId="{021FA2BD-2F6F-4A0E-95A4-6C6336FAF6A5}" type="presOf" srcId="{1A79CEFD-4A1C-3D4F-A120-02DED08FFABD}" destId="{00FD9461-D2AA-9841-9CB9-4F0B8FE68EE2}"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77A74FCE-7011-4F74-ABF4-DAB167F5220C}" type="presParOf" srcId="{A03DF463-7C59-1541-A3B2-9FBAC51FF401}" destId="{728875F3-C7D4-1642-BABA-0F048BAE0DE9}" srcOrd="0" destOrd="0" presId="urn:microsoft.com/office/officeart/2005/8/layout/cycle5"/>
    <dgm:cxn modelId="{1297DECF-7290-49DC-9547-B723D8B4C9D0}" type="presParOf" srcId="{A03DF463-7C59-1541-A3B2-9FBAC51FF401}" destId="{852F2C1E-8BCF-E446-84B0-FD6A1E06A680}" srcOrd="1" destOrd="0" presId="urn:microsoft.com/office/officeart/2005/8/layout/cycle5"/>
    <dgm:cxn modelId="{06917D8A-AC8A-4650-B75B-49D246337640}" type="presParOf" srcId="{A03DF463-7C59-1541-A3B2-9FBAC51FF401}" destId="{B374AFB5-E0CA-A74D-BEC6-249CE316FB08}" srcOrd="2" destOrd="0" presId="urn:microsoft.com/office/officeart/2005/8/layout/cycle5"/>
    <dgm:cxn modelId="{084A5C1F-8487-4BA9-B88B-142FAD99044D}" type="presParOf" srcId="{A03DF463-7C59-1541-A3B2-9FBAC51FF401}" destId="{CF1E8491-6D2D-A24E-83B6-92A3A136153B}" srcOrd="3" destOrd="0" presId="urn:microsoft.com/office/officeart/2005/8/layout/cycle5"/>
    <dgm:cxn modelId="{55F6899C-4576-4188-B510-274308DCC767}" type="presParOf" srcId="{A03DF463-7C59-1541-A3B2-9FBAC51FF401}" destId="{34C84B7D-4D96-0147-A475-0464ECA3A829}" srcOrd="4" destOrd="0" presId="urn:microsoft.com/office/officeart/2005/8/layout/cycle5"/>
    <dgm:cxn modelId="{108ABD54-C6E7-4C84-9016-34EC1F1B1205}" type="presParOf" srcId="{A03DF463-7C59-1541-A3B2-9FBAC51FF401}" destId="{FC3AC2CF-2A2A-F24D-880D-DC10CDCEBE77}" srcOrd="5" destOrd="0" presId="urn:microsoft.com/office/officeart/2005/8/layout/cycle5"/>
    <dgm:cxn modelId="{8EE15F27-A6C3-4C1D-A674-F32E17E3BFF6}" type="presParOf" srcId="{A03DF463-7C59-1541-A3B2-9FBAC51FF401}" destId="{CF8AA098-6F39-794A-B4EF-6CA42C83D19F}" srcOrd="6" destOrd="0" presId="urn:microsoft.com/office/officeart/2005/8/layout/cycle5"/>
    <dgm:cxn modelId="{471C28CF-60B7-4BD6-98D6-B94EF5774716}" type="presParOf" srcId="{A03DF463-7C59-1541-A3B2-9FBAC51FF401}" destId="{914C51E8-23B2-6243-9F5C-793A0408E462}" srcOrd="7" destOrd="0" presId="urn:microsoft.com/office/officeart/2005/8/layout/cycle5"/>
    <dgm:cxn modelId="{8DAC71DE-9148-4BDB-98CB-D96C6E2A7BD0}" type="presParOf" srcId="{A03DF463-7C59-1541-A3B2-9FBAC51FF401}" destId="{616EC995-FE6D-1847-9223-58934C237D6E}" srcOrd="8" destOrd="0" presId="urn:microsoft.com/office/officeart/2005/8/layout/cycle5"/>
    <dgm:cxn modelId="{246B8590-5484-48D3-B1BC-7E318F0BE8B6}" type="presParOf" srcId="{A03DF463-7C59-1541-A3B2-9FBAC51FF401}" destId="{CCF1073A-496E-2F48-8F78-502106EAB180}" srcOrd="9" destOrd="0" presId="urn:microsoft.com/office/officeart/2005/8/layout/cycle5"/>
    <dgm:cxn modelId="{EB76E54F-374A-45DD-A52E-CC3616D19B6F}" type="presParOf" srcId="{A03DF463-7C59-1541-A3B2-9FBAC51FF401}" destId="{E01D5B65-F18C-F048-92C7-85CBBFBB9039}" srcOrd="10" destOrd="0" presId="urn:microsoft.com/office/officeart/2005/8/layout/cycle5"/>
    <dgm:cxn modelId="{B3B72FE8-0D6D-4FFA-8336-0CC43B8A4F9A}" type="presParOf" srcId="{A03DF463-7C59-1541-A3B2-9FBAC51FF401}" destId="{5F389CB5-FBC1-4E49-8484-7898F96BEE35}" srcOrd="11" destOrd="0" presId="urn:microsoft.com/office/officeart/2005/8/layout/cycle5"/>
    <dgm:cxn modelId="{E680A0D2-0CA0-4C0C-86F7-B0D33867CE9E}" type="presParOf" srcId="{A03DF463-7C59-1541-A3B2-9FBAC51FF401}" destId="{7D5F977D-7131-114A-A2C2-C0AC8ADBC577}" srcOrd="12" destOrd="0" presId="urn:microsoft.com/office/officeart/2005/8/layout/cycle5"/>
    <dgm:cxn modelId="{3418437D-EFDA-4A58-B252-3BBD52645B86}" type="presParOf" srcId="{A03DF463-7C59-1541-A3B2-9FBAC51FF401}" destId="{8EB2C700-9EA9-694B-81E3-9179720FA638}" srcOrd="13" destOrd="0" presId="urn:microsoft.com/office/officeart/2005/8/layout/cycle5"/>
    <dgm:cxn modelId="{F3D1AC47-B2FB-426D-9C95-ED2F56247F15}"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1C4E8840-49A9-4E95-9C55-302799A3DDDF}" type="presOf" srcId="{B8E55A08-8605-1843-804F-E683BBB423B8}" destId="{728875F3-C7D4-1642-BABA-0F048BAE0DE9}"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0E34A476-B685-4664-9ACF-EAC78DC61317}" type="presOf" srcId="{4A06F316-1EF2-2143-85DF-63C893A8D54A}" destId="{B374AFB5-E0CA-A74D-BEC6-249CE316FB08}" srcOrd="0" destOrd="0" presId="urn:microsoft.com/office/officeart/2005/8/layout/cycle5"/>
    <dgm:cxn modelId="{7F5DC314-37C9-4402-9D13-08FA5DB77EB9}" type="presOf" srcId="{C8D9D488-52D0-8D4F-8E12-634F0490802C}" destId="{CCF1073A-496E-2F48-8F78-502106EAB180}"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A3CA6DB4-E4A3-42E1-BB1A-BF3D15F755F6}" type="presOf" srcId="{54980169-25F9-3541-B599-5C0714502C3A}" destId="{7D5F977D-7131-114A-A2C2-C0AC8ADBC577}" srcOrd="0" destOrd="0" presId="urn:microsoft.com/office/officeart/2005/8/layout/cycle5"/>
    <dgm:cxn modelId="{4B65886B-C261-4549-945F-E37ACE633ECC}" type="presOf" srcId="{F9CE0E7C-19F0-2645-AE91-B66DB77EA479}" destId="{616EC995-FE6D-1847-9223-58934C237D6E}" srcOrd="0" destOrd="0" presId="urn:microsoft.com/office/officeart/2005/8/layout/cycle5"/>
    <dgm:cxn modelId="{B4026B26-BEBA-1D44-813E-E0CF9FFBE144}" srcId="{1EFB84C8-ACB2-154C-B91E-4CCBC051FF3E}" destId="{54980169-25F9-3541-B599-5C0714502C3A}" srcOrd="4" destOrd="0" parTransId="{7262D961-AB3A-F247-A466-111F7F6EFB96}" sibTransId="{1A79CEFD-4A1C-3D4F-A120-02DED08FFABD}"/>
    <dgm:cxn modelId="{FE101107-F61B-4FFF-B2D5-7D850AC03BD0}" type="presOf" srcId="{8C957764-A912-1744-B0A5-49D095DE81ED}" destId="{CF8AA098-6F39-794A-B4EF-6CA42C83D19F}" srcOrd="0" destOrd="0" presId="urn:microsoft.com/office/officeart/2005/8/layout/cycle5"/>
    <dgm:cxn modelId="{2190FF8C-9E90-4EE1-82C1-708BD7784551}" type="presOf" srcId="{1A79CEFD-4A1C-3D4F-A120-02DED08FFABD}" destId="{00FD9461-D2AA-9841-9CB9-4F0B8FE68EE2}" srcOrd="0" destOrd="0" presId="urn:microsoft.com/office/officeart/2005/8/layout/cycle5"/>
    <dgm:cxn modelId="{FAC730D3-DA97-4C2F-A410-4A4172A0B223}" type="presOf" srcId="{6FA04A47-1419-1B49-8F05-8C163FC4BE46}" destId="{CF1E8491-6D2D-A24E-83B6-92A3A136153B}"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8938F28D-4641-419D-A782-8E203DE9366C}" type="presOf" srcId="{1EFB84C8-ACB2-154C-B91E-4CCBC051FF3E}" destId="{A03DF463-7C59-1541-A3B2-9FBAC51FF401}"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7AB5C9D7-204E-4CC9-AD76-8F7A69B8D981}" type="presOf" srcId="{46E2BEF2-5461-DB4F-80EC-78CFB0DADC2D}" destId="{FC3AC2CF-2A2A-F24D-880D-DC10CDCEBE77}" srcOrd="0" destOrd="0" presId="urn:microsoft.com/office/officeart/2005/8/layout/cycle5"/>
    <dgm:cxn modelId="{1EA7C04E-85A1-4D8F-A3BE-9D303C7F1726}" type="presOf" srcId="{ED879AEB-2E1C-BE4F-9D21-47E15199DFDE}" destId="{5F389CB5-FBC1-4E49-8484-7898F96BEE35}" srcOrd="0" destOrd="0" presId="urn:microsoft.com/office/officeart/2005/8/layout/cycle5"/>
    <dgm:cxn modelId="{D62CE4ED-291B-4F47-AC87-5FC6B96E89C1}" type="presParOf" srcId="{A03DF463-7C59-1541-A3B2-9FBAC51FF401}" destId="{728875F3-C7D4-1642-BABA-0F048BAE0DE9}" srcOrd="0" destOrd="0" presId="urn:microsoft.com/office/officeart/2005/8/layout/cycle5"/>
    <dgm:cxn modelId="{09570327-BDA5-427C-AA88-D0552AFF8FF3}" type="presParOf" srcId="{A03DF463-7C59-1541-A3B2-9FBAC51FF401}" destId="{852F2C1E-8BCF-E446-84B0-FD6A1E06A680}" srcOrd="1" destOrd="0" presId="urn:microsoft.com/office/officeart/2005/8/layout/cycle5"/>
    <dgm:cxn modelId="{6258DCBB-AA05-4349-8B15-424D0429EEFF}" type="presParOf" srcId="{A03DF463-7C59-1541-A3B2-9FBAC51FF401}" destId="{B374AFB5-E0CA-A74D-BEC6-249CE316FB08}" srcOrd="2" destOrd="0" presId="urn:microsoft.com/office/officeart/2005/8/layout/cycle5"/>
    <dgm:cxn modelId="{64BF387F-3958-4A1E-95A4-E535C32B37FA}" type="presParOf" srcId="{A03DF463-7C59-1541-A3B2-9FBAC51FF401}" destId="{CF1E8491-6D2D-A24E-83B6-92A3A136153B}" srcOrd="3" destOrd="0" presId="urn:microsoft.com/office/officeart/2005/8/layout/cycle5"/>
    <dgm:cxn modelId="{C5B52766-C859-436D-9191-7C99D4FFB106}" type="presParOf" srcId="{A03DF463-7C59-1541-A3B2-9FBAC51FF401}" destId="{34C84B7D-4D96-0147-A475-0464ECA3A829}" srcOrd="4" destOrd="0" presId="urn:microsoft.com/office/officeart/2005/8/layout/cycle5"/>
    <dgm:cxn modelId="{79E4B4D5-AD8E-460C-93F8-613CBB6D59B9}" type="presParOf" srcId="{A03DF463-7C59-1541-A3B2-9FBAC51FF401}" destId="{FC3AC2CF-2A2A-F24D-880D-DC10CDCEBE77}" srcOrd="5" destOrd="0" presId="urn:microsoft.com/office/officeart/2005/8/layout/cycle5"/>
    <dgm:cxn modelId="{40134E87-F32F-41E8-B8FB-3234B1E92714}" type="presParOf" srcId="{A03DF463-7C59-1541-A3B2-9FBAC51FF401}" destId="{CF8AA098-6F39-794A-B4EF-6CA42C83D19F}" srcOrd="6" destOrd="0" presId="urn:microsoft.com/office/officeart/2005/8/layout/cycle5"/>
    <dgm:cxn modelId="{B695EA13-0A24-46FA-A606-ACD391ECA600}" type="presParOf" srcId="{A03DF463-7C59-1541-A3B2-9FBAC51FF401}" destId="{914C51E8-23B2-6243-9F5C-793A0408E462}" srcOrd="7" destOrd="0" presId="urn:microsoft.com/office/officeart/2005/8/layout/cycle5"/>
    <dgm:cxn modelId="{5349B178-1641-46E5-9D61-5EC6AC970FF6}" type="presParOf" srcId="{A03DF463-7C59-1541-A3B2-9FBAC51FF401}" destId="{616EC995-FE6D-1847-9223-58934C237D6E}" srcOrd="8" destOrd="0" presId="urn:microsoft.com/office/officeart/2005/8/layout/cycle5"/>
    <dgm:cxn modelId="{9278F860-18B0-49C4-B231-0E064EAEC8E5}" type="presParOf" srcId="{A03DF463-7C59-1541-A3B2-9FBAC51FF401}" destId="{CCF1073A-496E-2F48-8F78-502106EAB180}" srcOrd="9" destOrd="0" presId="urn:microsoft.com/office/officeart/2005/8/layout/cycle5"/>
    <dgm:cxn modelId="{C0DF3D06-6B3D-4854-8B72-70C5B5102DF0}" type="presParOf" srcId="{A03DF463-7C59-1541-A3B2-9FBAC51FF401}" destId="{E01D5B65-F18C-F048-92C7-85CBBFBB9039}" srcOrd="10" destOrd="0" presId="urn:microsoft.com/office/officeart/2005/8/layout/cycle5"/>
    <dgm:cxn modelId="{EB59D094-0673-42B5-8C70-FFD4465233AE}" type="presParOf" srcId="{A03DF463-7C59-1541-A3B2-9FBAC51FF401}" destId="{5F389CB5-FBC1-4E49-8484-7898F96BEE35}" srcOrd="11" destOrd="0" presId="urn:microsoft.com/office/officeart/2005/8/layout/cycle5"/>
    <dgm:cxn modelId="{2ACE5709-A990-43A1-AED4-6D235BDB89A6}" type="presParOf" srcId="{A03DF463-7C59-1541-A3B2-9FBAC51FF401}" destId="{7D5F977D-7131-114A-A2C2-C0AC8ADBC577}" srcOrd="12" destOrd="0" presId="urn:microsoft.com/office/officeart/2005/8/layout/cycle5"/>
    <dgm:cxn modelId="{171C876F-1137-4191-BC39-E9F839DDB466}" type="presParOf" srcId="{A03DF463-7C59-1541-A3B2-9FBAC51FF401}" destId="{8EB2C700-9EA9-694B-81E3-9179720FA638}" srcOrd="13" destOrd="0" presId="urn:microsoft.com/office/officeart/2005/8/layout/cycle5"/>
    <dgm:cxn modelId="{17A4C5CF-275A-4FC8-8719-F0A52D415B1C}"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933E23B8-CFB0-486B-967B-11D649F1F02D}" type="presOf" srcId="{F9CE0E7C-19F0-2645-AE91-B66DB77EA479}" destId="{616EC995-FE6D-1847-9223-58934C237D6E}" srcOrd="0" destOrd="0" presId="urn:microsoft.com/office/officeart/2005/8/layout/cycle5"/>
    <dgm:cxn modelId="{A04ADBDF-4849-43C3-8A66-E4F2685220F7}" type="presOf" srcId="{B8E55A08-8605-1843-804F-E683BBB423B8}" destId="{728875F3-C7D4-1642-BABA-0F048BAE0DE9}" srcOrd="0" destOrd="0" presId="urn:microsoft.com/office/officeart/2005/8/layout/cycle5"/>
    <dgm:cxn modelId="{FD0C5FC1-19D2-49D8-B04B-57DD21107DBF}" type="presOf" srcId="{46E2BEF2-5461-DB4F-80EC-78CFB0DADC2D}" destId="{FC3AC2CF-2A2A-F24D-880D-DC10CDCEBE77}" srcOrd="0" destOrd="0" presId="urn:microsoft.com/office/officeart/2005/8/layout/cycle5"/>
    <dgm:cxn modelId="{9B2B7D51-6817-4E58-9742-01209A85DDEA}" type="presOf" srcId="{1A79CEFD-4A1C-3D4F-A120-02DED08FFABD}" destId="{00FD9461-D2AA-9841-9CB9-4F0B8FE68EE2}"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1A98DC3A-EA92-4299-842C-B05F52AA0CE1}" type="presOf" srcId="{1EFB84C8-ACB2-154C-B91E-4CCBC051FF3E}" destId="{A03DF463-7C59-1541-A3B2-9FBAC51FF401}" srcOrd="0" destOrd="0" presId="urn:microsoft.com/office/officeart/2005/8/layout/cycle5"/>
    <dgm:cxn modelId="{371D8BC1-99AD-4BD9-940C-7E4BF792351D}" type="presOf" srcId="{ED879AEB-2E1C-BE4F-9D21-47E15199DFDE}" destId="{5F389CB5-FBC1-4E49-8484-7898F96BEE35}"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B4026B26-BEBA-1D44-813E-E0CF9FFBE144}" srcId="{1EFB84C8-ACB2-154C-B91E-4CCBC051FF3E}" destId="{54980169-25F9-3541-B599-5C0714502C3A}" srcOrd="4" destOrd="0" parTransId="{7262D961-AB3A-F247-A466-111F7F6EFB96}" sibTransId="{1A79CEFD-4A1C-3D4F-A120-02DED08FFABD}"/>
    <dgm:cxn modelId="{DC12251A-35E7-4658-B30B-0C1F1ADA9B7C}" type="presOf" srcId="{C8D9D488-52D0-8D4F-8E12-634F0490802C}" destId="{CCF1073A-496E-2F48-8F78-502106EAB180}"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E9C35377-6932-4004-80A6-9ED130A8DC00}" type="presOf" srcId="{8C957764-A912-1744-B0A5-49D095DE81ED}" destId="{CF8AA098-6F39-794A-B4EF-6CA42C83D19F}" srcOrd="0" destOrd="0" presId="urn:microsoft.com/office/officeart/2005/8/layout/cycle5"/>
    <dgm:cxn modelId="{BF0E7CCC-8083-42C0-AF71-BCC59329DDED}" type="presOf" srcId="{4A06F316-1EF2-2143-85DF-63C893A8D54A}" destId="{B374AFB5-E0CA-A74D-BEC6-249CE316FB08}" srcOrd="0" destOrd="0" presId="urn:microsoft.com/office/officeart/2005/8/layout/cycle5"/>
    <dgm:cxn modelId="{C70AD2F2-276F-4E95-B501-C916147E7E30}" type="presOf" srcId="{6FA04A47-1419-1B49-8F05-8C163FC4BE46}" destId="{CF1E8491-6D2D-A24E-83B6-92A3A136153B}"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5F1AF8F8-7416-4869-A50E-962787E0FF82}" type="presOf" srcId="{54980169-25F9-3541-B599-5C0714502C3A}" destId="{7D5F977D-7131-114A-A2C2-C0AC8ADBC577}" srcOrd="0" destOrd="0" presId="urn:microsoft.com/office/officeart/2005/8/layout/cycle5"/>
    <dgm:cxn modelId="{64D86E5D-D5B1-4023-9FEE-2CFA7D580ABF}" type="presParOf" srcId="{A03DF463-7C59-1541-A3B2-9FBAC51FF401}" destId="{728875F3-C7D4-1642-BABA-0F048BAE0DE9}" srcOrd="0" destOrd="0" presId="urn:microsoft.com/office/officeart/2005/8/layout/cycle5"/>
    <dgm:cxn modelId="{A1EE2E5F-26EC-49B0-A659-8E3A878AB4B4}" type="presParOf" srcId="{A03DF463-7C59-1541-A3B2-9FBAC51FF401}" destId="{852F2C1E-8BCF-E446-84B0-FD6A1E06A680}" srcOrd="1" destOrd="0" presId="urn:microsoft.com/office/officeart/2005/8/layout/cycle5"/>
    <dgm:cxn modelId="{A066B22B-D095-45C0-A68F-FB7C2DA6DFA6}" type="presParOf" srcId="{A03DF463-7C59-1541-A3B2-9FBAC51FF401}" destId="{B374AFB5-E0CA-A74D-BEC6-249CE316FB08}" srcOrd="2" destOrd="0" presId="urn:microsoft.com/office/officeart/2005/8/layout/cycle5"/>
    <dgm:cxn modelId="{BACFB3CD-8EE1-4D7C-8E48-9EDBD2C315EC}" type="presParOf" srcId="{A03DF463-7C59-1541-A3B2-9FBAC51FF401}" destId="{CF1E8491-6D2D-A24E-83B6-92A3A136153B}" srcOrd="3" destOrd="0" presId="urn:microsoft.com/office/officeart/2005/8/layout/cycle5"/>
    <dgm:cxn modelId="{B2118FAA-6E7C-4E6B-A2D8-8C795BC4ED53}" type="presParOf" srcId="{A03DF463-7C59-1541-A3B2-9FBAC51FF401}" destId="{34C84B7D-4D96-0147-A475-0464ECA3A829}" srcOrd="4" destOrd="0" presId="urn:microsoft.com/office/officeart/2005/8/layout/cycle5"/>
    <dgm:cxn modelId="{72A98207-5F32-417B-8060-CDCA23007D6F}" type="presParOf" srcId="{A03DF463-7C59-1541-A3B2-9FBAC51FF401}" destId="{FC3AC2CF-2A2A-F24D-880D-DC10CDCEBE77}" srcOrd="5" destOrd="0" presId="urn:microsoft.com/office/officeart/2005/8/layout/cycle5"/>
    <dgm:cxn modelId="{8DC09418-AFFE-4375-8667-2CB698AF1542}" type="presParOf" srcId="{A03DF463-7C59-1541-A3B2-9FBAC51FF401}" destId="{CF8AA098-6F39-794A-B4EF-6CA42C83D19F}" srcOrd="6" destOrd="0" presId="urn:microsoft.com/office/officeart/2005/8/layout/cycle5"/>
    <dgm:cxn modelId="{4D95FE8D-77E5-421E-8277-A3B92CD4CC7B}" type="presParOf" srcId="{A03DF463-7C59-1541-A3B2-9FBAC51FF401}" destId="{914C51E8-23B2-6243-9F5C-793A0408E462}" srcOrd="7" destOrd="0" presId="urn:microsoft.com/office/officeart/2005/8/layout/cycle5"/>
    <dgm:cxn modelId="{7E8BE0B8-4C4F-490E-8036-6467E315A390}" type="presParOf" srcId="{A03DF463-7C59-1541-A3B2-9FBAC51FF401}" destId="{616EC995-FE6D-1847-9223-58934C237D6E}" srcOrd="8" destOrd="0" presId="urn:microsoft.com/office/officeart/2005/8/layout/cycle5"/>
    <dgm:cxn modelId="{EA880C1C-596B-4E0D-A0A0-4E51F3F167AF}" type="presParOf" srcId="{A03DF463-7C59-1541-A3B2-9FBAC51FF401}" destId="{CCF1073A-496E-2F48-8F78-502106EAB180}" srcOrd="9" destOrd="0" presId="urn:microsoft.com/office/officeart/2005/8/layout/cycle5"/>
    <dgm:cxn modelId="{394ACF5B-79EB-4443-A66C-58C35C77FEC1}" type="presParOf" srcId="{A03DF463-7C59-1541-A3B2-9FBAC51FF401}" destId="{E01D5B65-F18C-F048-92C7-85CBBFBB9039}" srcOrd="10" destOrd="0" presId="urn:microsoft.com/office/officeart/2005/8/layout/cycle5"/>
    <dgm:cxn modelId="{49693837-D0C9-4991-896A-AC995D3E86B7}" type="presParOf" srcId="{A03DF463-7C59-1541-A3B2-9FBAC51FF401}" destId="{5F389CB5-FBC1-4E49-8484-7898F96BEE35}" srcOrd="11" destOrd="0" presId="urn:microsoft.com/office/officeart/2005/8/layout/cycle5"/>
    <dgm:cxn modelId="{5E9AD055-33DB-4B73-B754-B1CBBA38E7CE}" type="presParOf" srcId="{A03DF463-7C59-1541-A3B2-9FBAC51FF401}" destId="{7D5F977D-7131-114A-A2C2-C0AC8ADBC577}" srcOrd="12" destOrd="0" presId="urn:microsoft.com/office/officeart/2005/8/layout/cycle5"/>
    <dgm:cxn modelId="{495C8A5C-3E3C-4629-A3B1-20C2FB44BE28}" type="presParOf" srcId="{A03DF463-7C59-1541-A3B2-9FBAC51FF401}" destId="{8EB2C700-9EA9-694B-81E3-9179720FA638}" srcOrd="13" destOrd="0" presId="urn:microsoft.com/office/officeart/2005/8/layout/cycle5"/>
    <dgm:cxn modelId="{CD58C043-819B-48EE-B46E-33E4A0CF2EC9}"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FB84C8-ACB2-154C-B91E-4CCBC051FF3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8E55A08-8605-1843-804F-E683BBB423B8}">
      <dgm:prSet phldrT="[Text]"/>
      <dgm:spPr>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dgm:spPr>
      <dgm:t>
        <a:bodyPr/>
        <a:lstStyle/>
        <a:p>
          <a:r>
            <a:rPr lang="en-US" dirty="0" smtClean="0"/>
            <a:t>Behavior Machine</a:t>
          </a:r>
        </a:p>
        <a:p>
          <a:r>
            <a:rPr lang="en-US" dirty="0" smtClean="0"/>
            <a:t>(CSM)</a:t>
          </a:r>
          <a:endParaRPr lang="en-US" dirty="0"/>
        </a:p>
      </dgm:t>
    </dgm:pt>
    <dgm:pt modelId="{5F8774E7-5237-C743-8A97-1081860E4EF8}" type="parTrans" cxnId="{E64D27C9-51BC-F445-BEE5-585A773C483A}">
      <dgm:prSet/>
      <dgm:spPr/>
      <dgm:t>
        <a:bodyPr/>
        <a:lstStyle/>
        <a:p>
          <a:endParaRPr lang="en-US"/>
        </a:p>
      </dgm:t>
    </dgm:pt>
    <dgm:pt modelId="{4A06F316-1EF2-2143-85DF-63C893A8D54A}" type="sibTrans" cxnId="{E64D27C9-51BC-F445-BEE5-585A773C483A}">
      <dgm:prSet/>
      <dgm:spPr/>
      <dgm:t>
        <a:bodyPr/>
        <a:lstStyle/>
        <a:p>
          <a:endParaRPr lang="en-US"/>
        </a:p>
      </dgm:t>
    </dgm:pt>
    <dgm:pt modelId="{6FA04A47-1419-1B49-8F05-8C163FC4BE46}">
      <dgm:prSet phldrT="[Text]" custT="1"/>
      <dgm:spPr>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dgm:spPr>
      <dgm:t>
        <a:bodyPr/>
        <a:lstStyle/>
        <a:p>
          <a:r>
            <a:rPr lang="en-US" sz="1800" dirty="0" smtClean="0"/>
            <a:t>Probabilistic Event Generator (PEG)</a:t>
          </a:r>
          <a:endParaRPr lang="en-US" sz="1800" dirty="0"/>
        </a:p>
      </dgm:t>
    </dgm:pt>
    <dgm:pt modelId="{44886BF6-D60F-5246-9B38-81168817A918}" type="parTrans" cxnId="{6DD2BF5C-6235-2546-A4B8-4F10CD1429D2}">
      <dgm:prSet/>
      <dgm:spPr/>
      <dgm:t>
        <a:bodyPr/>
        <a:lstStyle/>
        <a:p>
          <a:endParaRPr lang="en-US"/>
        </a:p>
      </dgm:t>
    </dgm:pt>
    <dgm:pt modelId="{46E2BEF2-5461-DB4F-80EC-78CFB0DADC2D}" type="sibTrans" cxnId="{6DD2BF5C-6235-2546-A4B8-4F10CD1429D2}">
      <dgm:prSet/>
      <dgm:spPr/>
      <dgm:t>
        <a:bodyPr/>
        <a:lstStyle/>
        <a:p>
          <a:endParaRPr lang="en-US"/>
        </a:p>
      </dgm:t>
    </dgm:pt>
    <dgm:pt modelId="{8C957764-A912-1744-B0A5-49D095DE81ED}">
      <dgm:prSet phldrT="[Text]"/>
      <dgm:spPr>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dgm:spPr>
      <dgm:t>
        <a:bodyPr/>
        <a:lstStyle/>
        <a:p>
          <a:r>
            <a:rPr lang="en-US" dirty="0" smtClean="0"/>
            <a:t>“Motion”</a:t>
          </a:r>
          <a:endParaRPr lang="en-US" dirty="0"/>
        </a:p>
      </dgm:t>
    </dgm:pt>
    <dgm:pt modelId="{BCDDD313-7162-1E4F-A860-963A5F42A53E}" type="parTrans" cxnId="{659935CE-E3C0-3349-A89C-FC9D6E7BAA09}">
      <dgm:prSet/>
      <dgm:spPr/>
      <dgm:t>
        <a:bodyPr/>
        <a:lstStyle/>
        <a:p>
          <a:endParaRPr lang="en-US"/>
        </a:p>
      </dgm:t>
    </dgm:pt>
    <dgm:pt modelId="{F9CE0E7C-19F0-2645-AE91-B66DB77EA479}" type="sibTrans" cxnId="{659935CE-E3C0-3349-A89C-FC9D6E7BAA09}">
      <dgm:prSet/>
      <dgm:spPr/>
      <dgm:t>
        <a:bodyPr/>
        <a:lstStyle/>
        <a:p>
          <a:endParaRPr lang="en-US"/>
        </a:p>
      </dgm:t>
    </dgm:pt>
    <dgm:pt modelId="{C8D9D488-52D0-8D4F-8E12-634F0490802C}">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User (Re)Actions</a:t>
          </a:r>
          <a:endParaRPr lang="en-US" dirty="0"/>
        </a:p>
      </dgm:t>
    </dgm:pt>
    <dgm:pt modelId="{6450D733-8768-FA47-A82E-FCD6A250D870}" type="parTrans" cxnId="{725A9514-3246-994C-970F-CF1476219430}">
      <dgm:prSet/>
      <dgm:spPr/>
      <dgm:t>
        <a:bodyPr/>
        <a:lstStyle/>
        <a:p>
          <a:endParaRPr lang="en-US"/>
        </a:p>
      </dgm:t>
    </dgm:pt>
    <dgm:pt modelId="{ED879AEB-2E1C-BE4F-9D21-47E15199DFDE}" type="sibTrans" cxnId="{725A9514-3246-994C-970F-CF1476219430}">
      <dgm:prSet/>
      <dgm:spPr/>
      <dgm:t>
        <a:bodyPr/>
        <a:lstStyle/>
        <a:p>
          <a:endParaRPr lang="en-US"/>
        </a:p>
      </dgm:t>
    </dgm:pt>
    <dgm:pt modelId="{54980169-25F9-3541-B599-5C0714502C3A}">
      <dgm:prSet phldrT="[Text]" custT="1"/>
      <dgm:spPr>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dgm:spPr>
      <dgm:t>
        <a:bodyPr/>
        <a:lstStyle/>
        <a:p>
          <a:r>
            <a:rPr lang="en-US" sz="1800" dirty="0" smtClean="0"/>
            <a:t>Event Expression Accepting Machine (EEAM)</a:t>
          </a:r>
          <a:endParaRPr lang="en-US" sz="1800" dirty="0"/>
        </a:p>
      </dgm:t>
    </dgm:pt>
    <dgm:pt modelId="{7262D961-AB3A-F247-A466-111F7F6EFB96}" type="parTrans" cxnId="{B4026B26-BEBA-1D44-813E-E0CF9FFBE144}">
      <dgm:prSet/>
      <dgm:spPr/>
      <dgm:t>
        <a:bodyPr/>
        <a:lstStyle/>
        <a:p>
          <a:endParaRPr lang="en-US"/>
        </a:p>
      </dgm:t>
    </dgm:pt>
    <dgm:pt modelId="{1A79CEFD-4A1C-3D4F-A120-02DED08FFABD}" type="sibTrans" cxnId="{B4026B26-BEBA-1D44-813E-E0CF9FFBE144}">
      <dgm:prSet/>
      <dgm:spPr/>
      <dgm:t>
        <a:bodyPr/>
        <a:lstStyle/>
        <a:p>
          <a:endParaRPr lang="en-US"/>
        </a:p>
      </dgm:t>
    </dgm:pt>
    <dgm:pt modelId="{A03DF463-7C59-1541-A3B2-9FBAC51FF401}" type="pres">
      <dgm:prSet presAssocID="{1EFB84C8-ACB2-154C-B91E-4CCBC051FF3E}" presName="cycle" presStyleCnt="0">
        <dgm:presLayoutVars>
          <dgm:dir/>
          <dgm:resizeHandles val="exact"/>
        </dgm:presLayoutVars>
      </dgm:prSet>
      <dgm:spPr/>
      <dgm:t>
        <a:bodyPr/>
        <a:lstStyle/>
        <a:p>
          <a:endParaRPr lang="en-US"/>
        </a:p>
      </dgm:t>
    </dgm:pt>
    <dgm:pt modelId="{728875F3-C7D4-1642-BABA-0F048BAE0DE9}" type="pres">
      <dgm:prSet presAssocID="{B8E55A08-8605-1843-804F-E683BBB423B8}" presName="node" presStyleLbl="node1" presStyleIdx="0" presStyleCnt="5">
        <dgm:presLayoutVars>
          <dgm:bulletEnabled val="1"/>
        </dgm:presLayoutVars>
      </dgm:prSet>
      <dgm:spPr/>
      <dgm:t>
        <a:bodyPr/>
        <a:lstStyle/>
        <a:p>
          <a:endParaRPr lang="en-US"/>
        </a:p>
      </dgm:t>
    </dgm:pt>
    <dgm:pt modelId="{852F2C1E-8BCF-E446-84B0-FD6A1E06A680}" type="pres">
      <dgm:prSet presAssocID="{B8E55A08-8605-1843-804F-E683BBB423B8}" presName="spNode" presStyleCnt="0"/>
      <dgm:spPr/>
    </dgm:pt>
    <dgm:pt modelId="{B374AFB5-E0CA-A74D-BEC6-249CE316FB08}" type="pres">
      <dgm:prSet presAssocID="{4A06F316-1EF2-2143-85DF-63C893A8D54A}" presName="sibTrans" presStyleLbl="sibTrans1D1" presStyleIdx="0" presStyleCnt="5"/>
      <dgm:spPr/>
      <dgm:t>
        <a:bodyPr/>
        <a:lstStyle/>
        <a:p>
          <a:endParaRPr lang="en-US"/>
        </a:p>
      </dgm:t>
    </dgm:pt>
    <dgm:pt modelId="{CF1E8491-6D2D-A24E-83B6-92A3A136153B}" type="pres">
      <dgm:prSet presAssocID="{6FA04A47-1419-1B49-8F05-8C163FC4BE46}" presName="node" presStyleLbl="node1" presStyleIdx="1" presStyleCnt="5" custScaleX="94467" custScaleY="113346">
        <dgm:presLayoutVars>
          <dgm:bulletEnabled val="1"/>
        </dgm:presLayoutVars>
      </dgm:prSet>
      <dgm:spPr/>
      <dgm:t>
        <a:bodyPr/>
        <a:lstStyle/>
        <a:p>
          <a:endParaRPr lang="en-US"/>
        </a:p>
      </dgm:t>
    </dgm:pt>
    <dgm:pt modelId="{34C84B7D-4D96-0147-A475-0464ECA3A829}" type="pres">
      <dgm:prSet presAssocID="{6FA04A47-1419-1B49-8F05-8C163FC4BE46}" presName="spNode" presStyleCnt="0"/>
      <dgm:spPr/>
    </dgm:pt>
    <dgm:pt modelId="{FC3AC2CF-2A2A-F24D-880D-DC10CDCEBE77}" type="pres">
      <dgm:prSet presAssocID="{46E2BEF2-5461-DB4F-80EC-78CFB0DADC2D}" presName="sibTrans" presStyleLbl="sibTrans1D1" presStyleIdx="1" presStyleCnt="5"/>
      <dgm:spPr/>
      <dgm:t>
        <a:bodyPr/>
        <a:lstStyle/>
        <a:p>
          <a:endParaRPr lang="en-US"/>
        </a:p>
      </dgm:t>
    </dgm:pt>
    <dgm:pt modelId="{CF8AA098-6F39-794A-B4EF-6CA42C83D19F}" type="pres">
      <dgm:prSet presAssocID="{8C957764-A912-1744-B0A5-49D095DE81ED}" presName="node" presStyleLbl="node1" presStyleIdx="2" presStyleCnt="5">
        <dgm:presLayoutVars>
          <dgm:bulletEnabled val="1"/>
        </dgm:presLayoutVars>
      </dgm:prSet>
      <dgm:spPr/>
      <dgm:t>
        <a:bodyPr/>
        <a:lstStyle/>
        <a:p>
          <a:endParaRPr lang="en-US"/>
        </a:p>
      </dgm:t>
    </dgm:pt>
    <dgm:pt modelId="{914C51E8-23B2-6243-9F5C-793A0408E462}" type="pres">
      <dgm:prSet presAssocID="{8C957764-A912-1744-B0A5-49D095DE81ED}" presName="spNode" presStyleCnt="0"/>
      <dgm:spPr/>
    </dgm:pt>
    <dgm:pt modelId="{616EC995-FE6D-1847-9223-58934C237D6E}" type="pres">
      <dgm:prSet presAssocID="{F9CE0E7C-19F0-2645-AE91-B66DB77EA479}" presName="sibTrans" presStyleLbl="sibTrans1D1" presStyleIdx="2" presStyleCnt="5"/>
      <dgm:spPr/>
      <dgm:t>
        <a:bodyPr/>
        <a:lstStyle/>
        <a:p>
          <a:endParaRPr lang="en-US"/>
        </a:p>
      </dgm:t>
    </dgm:pt>
    <dgm:pt modelId="{CCF1073A-496E-2F48-8F78-502106EAB180}" type="pres">
      <dgm:prSet presAssocID="{C8D9D488-52D0-8D4F-8E12-634F0490802C}" presName="node" presStyleLbl="node1" presStyleIdx="3" presStyleCnt="5">
        <dgm:presLayoutVars>
          <dgm:bulletEnabled val="1"/>
        </dgm:presLayoutVars>
      </dgm:prSet>
      <dgm:spPr/>
      <dgm:t>
        <a:bodyPr/>
        <a:lstStyle/>
        <a:p>
          <a:endParaRPr lang="en-US"/>
        </a:p>
      </dgm:t>
    </dgm:pt>
    <dgm:pt modelId="{E01D5B65-F18C-F048-92C7-85CBBFBB9039}" type="pres">
      <dgm:prSet presAssocID="{C8D9D488-52D0-8D4F-8E12-634F0490802C}" presName="spNode" presStyleCnt="0"/>
      <dgm:spPr/>
    </dgm:pt>
    <dgm:pt modelId="{5F389CB5-FBC1-4E49-8484-7898F96BEE35}" type="pres">
      <dgm:prSet presAssocID="{ED879AEB-2E1C-BE4F-9D21-47E15199DFDE}" presName="sibTrans" presStyleLbl="sibTrans1D1" presStyleIdx="3" presStyleCnt="5"/>
      <dgm:spPr/>
      <dgm:t>
        <a:bodyPr/>
        <a:lstStyle/>
        <a:p>
          <a:endParaRPr lang="en-US"/>
        </a:p>
      </dgm:t>
    </dgm:pt>
    <dgm:pt modelId="{7D5F977D-7131-114A-A2C2-C0AC8ADBC577}" type="pres">
      <dgm:prSet presAssocID="{54980169-25F9-3541-B599-5C0714502C3A}" presName="node" presStyleLbl="node1" presStyleIdx="4" presStyleCnt="5" custScaleX="111382" custScaleY="110274">
        <dgm:presLayoutVars>
          <dgm:bulletEnabled val="1"/>
        </dgm:presLayoutVars>
      </dgm:prSet>
      <dgm:spPr/>
      <dgm:t>
        <a:bodyPr/>
        <a:lstStyle/>
        <a:p>
          <a:endParaRPr lang="en-US"/>
        </a:p>
      </dgm:t>
    </dgm:pt>
    <dgm:pt modelId="{8EB2C700-9EA9-694B-81E3-9179720FA638}" type="pres">
      <dgm:prSet presAssocID="{54980169-25F9-3541-B599-5C0714502C3A}" presName="spNode" presStyleCnt="0"/>
      <dgm:spPr/>
    </dgm:pt>
    <dgm:pt modelId="{00FD9461-D2AA-9841-9CB9-4F0B8FE68EE2}" type="pres">
      <dgm:prSet presAssocID="{1A79CEFD-4A1C-3D4F-A120-02DED08FFABD}" presName="sibTrans" presStyleLbl="sibTrans1D1" presStyleIdx="4" presStyleCnt="5"/>
      <dgm:spPr/>
      <dgm:t>
        <a:bodyPr/>
        <a:lstStyle/>
        <a:p>
          <a:endParaRPr lang="en-US"/>
        </a:p>
      </dgm:t>
    </dgm:pt>
  </dgm:ptLst>
  <dgm:cxnLst>
    <dgm:cxn modelId="{77E6D8A7-9A83-4052-9999-301E80DD3AC4}" type="presOf" srcId="{ED879AEB-2E1C-BE4F-9D21-47E15199DFDE}" destId="{5F389CB5-FBC1-4E49-8484-7898F96BEE35}" srcOrd="0" destOrd="0" presId="urn:microsoft.com/office/officeart/2005/8/layout/cycle5"/>
    <dgm:cxn modelId="{E64D27C9-51BC-F445-BEE5-585A773C483A}" srcId="{1EFB84C8-ACB2-154C-B91E-4CCBC051FF3E}" destId="{B8E55A08-8605-1843-804F-E683BBB423B8}" srcOrd="0" destOrd="0" parTransId="{5F8774E7-5237-C743-8A97-1081860E4EF8}" sibTransId="{4A06F316-1EF2-2143-85DF-63C893A8D54A}"/>
    <dgm:cxn modelId="{621E355F-347E-41B3-9A89-6BBA2932E6DC}" type="presOf" srcId="{B8E55A08-8605-1843-804F-E683BBB423B8}" destId="{728875F3-C7D4-1642-BABA-0F048BAE0DE9}" srcOrd="0" destOrd="0" presId="urn:microsoft.com/office/officeart/2005/8/layout/cycle5"/>
    <dgm:cxn modelId="{C761372A-ADAB-4E6C-8646-046216267AA3}" type="presOf" srcId="{4A06F316-1EF2-2143-85DF-63C893A8D54A}" destId="{B374AFB5-E0CA-A74D-BEC6-249CE316FB08}" srcOrd="0" destOrd="0" presId="urn:microsoft.com/office/officeart/2005/8/layout/cycle5"/>
    <dgm:cxn modelId="{6DD2BF5C-6235-2546-A4B8-4F10CD1429D2}" srcId="{1EFB84C8-ACB2-154C-B91E-4CCBC051FF3E}" destId="{6FA04A47-1419-1B49-8F05-8C163FC4BE46}" srcOrd="1" destOrd="0" parTransId="{44886BF6-D60F-5246-9B38-81168817A918}" sibTransId="{46E2BEF2-5461-DB4F-80EC-78CFB0DADC2D}"/>
    <dgm:cxn modelId="{10476115-DE64-40EA-A8D4-5C0CE3E93AED}" type="presOf" srcId="{46E2BEF2-5461-DB4F-80EC-78CFB0DADC2D}" destId="{FC3AC2CF-2A2A-F24D-880D-DC10CDCEBE77}" srcOrd="0" destOrd="0" presId="urn:microsoft.com/office/officeart/2005/8/layout/cycle5"/>
    <dgm:cxn modelId="{B4026B26-BEBA-1D44-813E-E0CF9FFBE144}" srcId="{1EFB84C8-ACB2-154C-B91E-4CCBC051FF3E}" destId="{54980169-25F9-3541-B599-5C0714502C3A}" srcOrd="4" destOrd="0" parTransId="{7262D961-AB3A-F247-A466-111F7F6EFB96}" sibTransId="{1A79CEFD-4A1C-3D4F-A120-02DED08FFABD}"/>
    <dgm:cxn modelId="{05A2908A-EDF4-4FB8-B28B-E059C28AEBFD}" type="presOf" srcId="{F9CE0E7C-19F0-2645-AE91-B66DB77EA479}" destId="{616EC995-FE6D-1847-9223-58934C237D6E}" srcOrd="0" destOrd="0" presId="urn:microsoft.com/office/officeart/2005/8/layout/cycle5"/>
    <dgm:cxn modelId="{725A9514-3246-994C-970F-CF1476219430}" srcId="{1EFB84C8-ACB2-154C-B91E-4CCBC051FF3E}" destId="{C8D9D488-52D0-8D4F-8E12-634F0490802C}" srcOrd="3" destOrd="0" parTransId="{6450D733-8768-FA47-A82E-FCD6A250D870}" sibTransId="{ED879AEB-2E1C-BE4F-9D21-47E15199DFDE}"/>
    <dgm:cxn modelId="{D95633EC-B647-45DD-B1BF-23C1ACA15D45}" type="presOf" srcId="{C8D9D488-52D0-8D4F-8E12-634F0490802C}" destId="{CCF1073A-496E-2F48-8F78-502106EAB180}" srcOrd="0" destOrd="0" presId="urn:microsoft.com/office/officeart/2005/8/layout/cycle5"/>
    <dgm:cxn modelId="{A0589867-3184-4577-818F-2D6D167AF7A9}" type="presOf" srcId="{6FA04A47-1419-1B49-8F05-8C163FC4BE46}" destId="{CF1E8491-6D2D-A24E-83B6-92A3A136153B}" srcOrd="0" destOrd="0" presId="urn:microsoft.com/office/officeart/2005/8/layout/cycle5"/>
    <dgm:cxn modelId="{06A6915D-E595-497B-9C84-FC9A5D8346EE}" type="presOf" srcId="{1A79CEFD-4A1C-3D4F-A120-02DED08FFABD}" destId="{00FD9461-D2AA-9841-9CB9-4F0B8FE68EE2}" srcOrd="0" destOrd="0" presId="urn:microsoft.com/office/officeart/2005/8/layout/cycle5"/>
    <dgm:cxn modelId="{659935CE-E3C0-3349-A89C-FC9D6E7BAA09}" srcId="{1EFB84C8-ACB2-154C-B91E-4CCBC051FF3E}" destId="{8C957764-A912-1744-B0A5-49D095DE81ED}" srcOrd="2" destOrd="0" parTransId="{BCDDD313-7162-1E4F-A860-963A5F42A53E}" sibTransId="{F9CE0E7C-19F0-2645-AE91-B66DB77EA479}"/>
    <dgm:cxn modelId="{C049E944-D24C-4E8C-98AB-2D24FBE9B002}" type="presOf" srcId="{1EFB84C8-ACB2-154C-B91E-4CCBC051FF3E}" destId="{A03DF463-7C59-1541-A3B2-9FBAC51FF401}" srcOrd="0" destOrd="0" presId="urn:microsoft.com/office/officeart/2005/8/layout/cycle5"/>
    <dgm:cxn modelId="{D0D78D04-1DAD-4A04-8B35-567C7CFC2E68}" type="presOf" srcId="{54980169-25F9-3541-B599-5C0714502C3A}" destId="{7D5F977D-7131-114A-A2C2-C0AC8ADBC577}" srcOrd="0" destOrd="0" presId="urn:microsoft.com/office/officeart/2005/8/layout/cycle5"/>
    <dgm:cxn modelId="{29208447-4E95-420B-93B5-4CF956D7E182}" type="presOf" srcId="{8C957764-A912-1744-B0A5-49D095DE81ED}" destId="{CF8AA098-6F39-794A-B4EF-6CA42C83D19F}" srcOrd="0" destOrd="0" presId="urn:microsoft.com/office/officeart/2005/8/layout/cycle5"/>
    <dgm:cxn modelId="{58FD6267-F604-40B6-9F91-0321A17AA68B}" type="presParOf" srcId="{A03DF463-7C59-1541-A3B2-9FBAC51FF401}" destId="{728875F3-C7D4-1642-BABA-0F048BAE0DE9}" srcOrd="0" destOrd="0" presId="urn:microsoft.com/office/officeart/2005/8/layout/cycle5"/>
    <dgm:cxn modelId="{0B7415B4-87B7-4DE6-961F-F8D6B84D1F12}" type="presParOf" srcId="{A03DF463-7C59-1541-A3B2-9FBAC51FF401}" destId="{852F2C1E-8BCF-E446-84B0-FD6A1E06A680}" srcOrd="1" destOrd="0" presId="urn:microsoft.com/office/officeart/2005/8/layout/cycle5"/>
    <dgm:cxn modelId="{A3E360B2-8E14-4870-BCB3-408A818579F3}" type="presParOf" srcId="{A03DF463-7C59-1541-A3B2-9FBAC51FF401}" destId="{B374AFB5-E0CA-A74D-BEC6-249CE316FB08}" srcOrd="2" destOrd="0" presId="urn:microsoft.com/office/officeart/2005/8/layout/cycle5"/>
    <dgm:cxn modelId="{C2AE4D52-BE22-4417-98AF-D831D0D4E1F2}" type="presParOf" srcId="{A03DF463-7C59-1541-A3B2-9FBAC51FF401}" destId="{CF1E8491-6D2D-A24E-83B6-92A3A136153B}" srcOrd="3" destOrd="0" presId="urn:microsoft.com/office/officeart/2005/8/layout/cycle5"/>
    <dgm:cxn modelId="{7507E721-4F19-4552-847C-78F06E8DB096}" type="presParOf" srcId="{A03DF463-7C59-1541-A3B2-9FBAC51FF401}" destId="{34C84B7D-4D96-0147-A475-0464ECA3A829}" srcOrd="4" destOrd="0" presId="urn:microsoft.com/office/officeart/2005/8/layout/cycle5"/>
    <dgm:cxn modelId="{1F1DBC3B-3696-43CA-B872-9F3C4517819A}" type="presParOf" srcId="{A03DF463-7C59-1541-A3B2-9FBAC51FF401}" destId="{FC3AC2CF-2A2A-F24D-880D-DC10CDCEBE77}" srcOrd="5" destOrd="0" presId="urn:microsoft.com/office/officeart/2005/8/layout/cycle5"/>
    <dgm:cxn modelId="{6863B225-B4BB-46C8-B88E-EE5EDEBF1F3A}" type="presParOf" srcId="{A03DF463-7C59-1541-A3B2-9FBAC51FF401}" destId="{CF8AA098-6F39-794A-B4EF-6CA42C83D19F}" srcOrd="6" destOrd="0" presId="urn:microsoft.com/office/officeart/2005/8/layout/cycle5"/>
    <dgm:cxn modelId="{ED923E31-D503-4CBB-8981-37AFE6C48473}" type="presParOf" srcId="{A03DF463-7C59-1541-A3B2-9FBAC51FF401}" destId="{914C51E8-23B2-6243-9F5C-793A0408E462}" srcOrd="7" destOrd="0" presId="urn:microsoft.com/office/officeart/2005/8/layout/cycle5"/>
    <dgm:cxn modelId="{E0A78E11-9088-4279-8C50-4828CD4FF281}" type="presParOf" srcId="{A03DF463-7C59-1541-A3B2-9FBAC51FF401}" destId="{616EC995-FE6D-1847-9223-58934C237D6E}" srcOrd="8" destOrd="0" presId="urn:microsoft.com/office/officeart/2005/8/layout/cycle5"/>
    <dgm:cxn modelId="{4D343408-DA1F-4AA9-B5DA-1F1EF5BA494D}" type="presParOf" srcId="{A03DF463-7C59-1541-A3B2-9FBAC51FF401}" destId="{CCF1073A-496E-2F48-8F78-502106EAB180}" srcOrd="9" destOrd="0" presId="urn:microsoft.com/office/officeart/2005/8/layout/cycle5"/>
    <dgm:cxn modelId="{AA0C8149-BB8C-45A1-982B-C22DCA1C7D58}" type="presParOf" srcId="{A03DF463-7C59-1541-A3B2-9FBAC51FF401}" destId="{E01D5B65-F18C-F048-92C7-85CBBFBB9039}" srcOrd="10" destOrd="0" presId="urn:microsoft.com/office/officeart/2005/8/layout/cycle5"/>
    <dgm:cxn modelId="{CE7EB90B-89DA-4CE6-A921-E475A8483B84}" type="presParOf" srcId="{A03DF463-7C59-1541-A3B2-9FBAC51FF401}" destId="{5F389CB5-FBC1-4E49-8484-7898F96BEE35}" srcOrd="11" destOrd="0" presId="urn:microsoft.com/office/officeart/2005/8/layout/cycle5"/>
    <dgm:cxn modelId="{40401A0B-D081-40F3-8B26-042F2F52693E}" type="presParOf" srcId="{A03DF463-7C59-1541-A3B2-9FBAC51FF401}" destId="{7D5F977D-7131-114A-A2C2-C0AC8ADBC577}" srcOrd="12" destOrd="0" presId="urn:microsoft.com/office/officeart/2005/8/layout/cycle5"/>
    <dgm:cxn modelId="{B3DE0096-35AA-496C-84BB-66557C450872}" type="presParOf" srcId="{A03DF463-7C59-1541-A3B2-9FBAC51FF401}" destId="{8EB2C700-9EA9-694B-81E3-9179720FA638}" srcOrd="13" destOrd="0" presId="urn:microsoft.com/office/officeart/2005/8/layout/cycle5"/>
    <dgm:cxn modelId="{304CD301-0F61-4BCC-8C79-CE7EFA85A49F}" type="presParOf" srcId="{A03DF463-7C59-1541-A3B2-9FBAC51FF401}" destId="{00FD9461-D2AA-9841-9CB9-4F0B8FE68EE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flip="none" rotWithShape="0">
          <a:gsLst>
            <a:gs pos="0">
              <a:schemeClr val="accent1">
                <a:hueOff val="0"/>
                <a:satOff val="0"/>
                <a:lumOff val="0"/>
                <a:tint val="100000"/>
                <a:shade val="100000"/>
                <a:satMod val="130000"/>
                <a:alpha val="49000"/>
              </a:schemeClr>
            </a:gs>
            <a:gs pos="100000">
              <a:schemeClr val="accent1">
                <a:hueOff val="0"/>
                <a:satOff val="0"/>
                <a:lumOff val="0"/>
                <a:tint val="50000"/>
                <a:shade val="100000"/>
                <a:satMod val="350000"/>
                <a:alpha val="49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75F3-C7D4-1642-BABA-0F048BAE0DE9}">
      <dsp:nvSpPr>
        <dsp:cNvPr id="0" name=""/>
        <dsp:cNvSpPr/>
      </dsp:nvSpPr>
      <dsp:spPr>
        <a:xfrm>
          <a:off x="3280556" y="1394"/>
          <a:ext cx="1695543" cy="1102103"/>
        </a:xfrm>
        <a:prstGeom prst="roundRect">
          <a:avLst/>
        </a:prstGeom>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Behavior Machine</a:t>
          </a:r>
        </a:p>
        <a:p>
          <a:pPr lvl="0" algn="ctr" defTabSz="800100">
            <a:lnSpc>
              <a:spcPct val="90000"/>
            </a:lnSpc>
            <a:spcBef>
              <a:spcPct val="0"/>
            </a:spcBef>
            <a:spcAft>
              <a:spcPct val="35000"/>
            </a:spcAft>
          </a:pPr>
          <a:r>
            <a:rPr lang="en-US" sz="1800" kern="1200" dirty="0" smtClean="0"/>
            <a:t>(CSM)</a:t>
          </a:r>
          <a:endParaRPr lang="en-US" sz="1800" kern="1200" dirty="0"/>
        </a:p>
      </dsp:txBody>
      <dsp:txXfrm>
        <a:off x="3334356" y="55194"/>
        <a:ext cx="1587943" cy="994503"/>
      </dsp:txXfrm>
    </dsp:sp>
    <dsp:sp modelId="{B374AFB5-E0CA-A74D-BEC6-249CE316FB08}">
      <dsp:nvSpPr>
        <dsp:cNvPr id="0" name=""/>
        <dsp:cNvSpPr/>
      </dsp:nvSpPr>
      <dsp:spPr>
        <a:xfrm>
          <a:off x="1926614" y="552445"/>
          <a:ext cx="4403427" cy="4403427"/>
        </a:xfrm>
        <a:custGeom>
          <a:avLst/>
          <a:gdLst/>
          <a:ahLst/>
          <a:cxnLst/>
          <a:rect l="0" t="0" r="0" b="0"/>
          <a:pathLst>
            <a:path>
              <a:moveTo>
                <a:pt x="3261466" y="271825"/>
              </a:moveTo>
              <a:arcTo wR="2201713" hR="2201713" stAng="17926340" swAng="11251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1E8491-6D2D-A24E-83B6-92A3A136153B}">
      <dsp:nvSpPr>
        <dsp:cNvPr id="0" name=""/>
        <dsp:cNvSpPr/>
      </dsp:nvSpPr>
      <dsp:spPr>
        <a:xfrm>
          <a:off x="5421418" y="1449197"/>
          <a:ext cx="1601729" cy="1249190"/>
        </a:xfrm>
        <a:prstGeom prst="roundRect">
          <a:avLst/>
        </a:prstGeom>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Probabilistic Event Generator (PEG)</a:t>
          </a:r>
          <a:endParaRPr lang="en-US" sz="1800" kern="1200" dirty="0"/>
        </a:p>
      </dsp:txBody>
      <dsp:txXfrm>
        <a:off x="5482398" y="1510177"/>
        <a:ext cx="1479769" cy="1127230"/>
      </dsp:txXfrm>
    </dsp:sp>
    <dsp:sp modelId="{FC3AC2CF-2A2A-F24D-880D-DC10CDCEBE77}">
      <dsp:nvSpPr>
        <dsp:cNvPr id="0" name=""/>
        <dsp:cNvSpPr/>
      </dsp:nvSpPr>
      <dsp:spPr>
        <a:xfrm>
          <a:off x="1926614" y="552445"/>
          <a:ext cx="4403427" cy="4403427"/>
        </a:xfrm>
        <a:custGeom>
          <a:avLst/>
          <a:gdLst/>
          <a:ahLst/>
          <a:cxnLst/>
          <a:rect l="0" t="0" r="0" b="0"/>
          <a:pathLst>
            <a:path>
              <a:moveTo>
                <a:pt x="4393217" y="2413510"/>
              </a:moveTo>
              <a:arcTo wR="2201713" hR="2201713" stAng="21931211" swAng="1288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8AA098-6F39-794A-B4EF-6CA42C83D19F}">
      <dsp:nvSpPr>
        <dsp:cNvPr id="0" name=""/>
        <dsp:cNvSpPr/>
      </dsp:nvSpPr>
      <dsp:spPr>
        <a:xfrm>
          <a:off x="4574691" y="3984331"/>
          <a:ext cx="1695543" cy="1102103"/>
        </a:xfrm>
        <a:prstGeom prst="roundRect">
          <a:avLst/>
        </a:prstGeom>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“Motion”</a:t>
          </a:r>
          <a:endParaRPr lang="en-US" sz="1800" kern="1200" dirty="0"/>
        </a:p>
      </dsp:txBody>
      <dsp:txXfrm>
        <a:off x="4628491" y="4038131"/>
        <a:ext cx="1587943" cy="994503"/>
      </dsp:txXfrm>
    </dsp:sp>
    <dsp:sp modelId="{616EC995-FE6D-1847-9223-58934C237D6E}">
      <dsp:nvSpPr>
        <dsp:cNvPr id="0" name=""/>
        <dsp:cNvSpPr/>
      </dsp:nvSpPr>
      <dsp:spPr>
        <a:xfrm>
          <a:off x="1926614" y="552445"/>
          <a:ext cx="4403427" cy="4403427"/>
        </a:xfrm>
        <a:custGeom>
          <a:avLst/>
          <a:gdLst/>
          <a:ahLst/>
          <a:cxnLst/>
          <a:rect l="0" t="0" r="0" b="0"/>
          <a:pathLst>
            <a:path>
              <a:moveTo>
                <a:pt x="2471964" y="4386779"/>
              </a:moveTo>
              <a:arcTo wR="2201713" hR="2201713" stAng="4976966" swAng="8460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F1073A-496E-2F48-8F78-502106EAB180}">
      <dsp:nvSpPr>
        <dsp:cNvPr id="0" name=""/>
        <dsp:cNvSpPr/>
      </dsp:nvSpPr>
      <dsp:spPr>
        <a:xfrm>
          <a:off x="1986421" y="3984331"/>
          <a:ext cx="1695543" cy="110210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User (Re)Actions</a:t>
          </a:r>
          <a:endParaRPr lang="en-US" sz="1800" kern="1200" dirty="0"/>
        </a:p>
      </dsp:txBody>
      <dsp:txXfrm>
        <a:off x="2040221" y="4038131"/>
        <a:ext cx="1587943" cy="994503"/>
      </dsp:txXfrm>
    </dsp:sp>
    <dsp:sp modelId="{5F389CB5-FBC1-4E49-8484-7898F96BEE35}">
      <dsp:nvSpPr>
        <dsp:cNvPr id="0" name=""/>
        <dsp:cNvSpPr/>
      </dsp:nvSpPr>
      <dsp:spPr>
        <a:xfrm>
          <a:off x="1926614" y="552445"/>
          <a:ext cx="4403427" cy="4403427"/>
        </a:xfrm>
        <a:custGeom>
          <a:avLst/>
          <a:gdLst/>
          <a:ahLst/>
          <a:cxnLst/>
          <a:rect l="0" t="0" r="0" b="0"/>
          <a:pathLst>
            <a:path>
              <a:moveTo>
                <a:pt x="238451" y="3198279"/>
              </a:moveTo>
              <a:arcTo wR="2201713" hR="2201713" stAng="9185240" swAng="1304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5F977D-7131-114A-A2C2-C0AC8ADBC577}">
      <dsp:nvSpPr>
        <dsp:cNvPr id="0" name=""/>
        <dsp:cNvSpPr/>
      </dsp:nvSpPr>
      <dsp:spPr>
        <a:xfrm>
          <a:off x="1090109" y="1466125"/>
          <a:ext cx="1888530" cy="1215333"/>
        </a:xfrm>
        <a:prstGeom prst="roundRect">
          <a:avLst/>
        </a:prstGeom>
        <a:gradFill flip="none" rotWithShape="0">
          <a:gsLst>
            <a:gs pos="0">
              <a:schemeClr val="accent1">
                <a:hueOff val="0"/>
                <a:satOff val="0"/>
                <a:lumOff val="0"/>
                <a:tint val="100000"/>
                <a:shade val="100000"/>
                <a:satMod val="130000"/>
                <a:alpha val="54000"/>
              </a:schemeClr>
            </a:gs>
            <a:gs pos="100000">
              <a:schemeClr val="accent1">
                <a:hueOff val="0"/>
                <a:satOff val="0"/>
                <a:lumOff val="0"/>
                <a:tint val="50000"/>
                <a:shade val="100000"/>
                <a:satMod val="350000"/>
                <a:alpha val="5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Event Expression Accepting Machine (EEAM)</a:t>
          </a:r>
          <a:endParaRPr lang="en-US" sz="1800" kern="1200" dirty="0"/>
        </a:p>
      </dsp:txBody>
      <dsp:txXfrm>
        <a:off x="1149437" y="1525453"/>
        <a:ext cx="1769874" cy="1096677"/>
      </dsp:txXfrm>
    </dsp:sp>
    <dsp:sp modelId="{00FD9461-D2AA-9841-9CB9-4F0B8FE68EE2}">
      <dsp:nvSpPr>
        <dsp:cNvPr id="0" name=""/>
        <dsp:cNvSpPr/>
      </dsp:nvSpPr>
      <dsp:spPr>
        <a:xfrm>
          <a:off x="1926614" y="552445"/>
          <a:ext cx="4403427" cy="4403427"/>
        </a:xfrm>
        <a:custGeom>
          <a:avLst/>
          <a:gdLst/>
          <a:ahLst/>
          <a:cxnLst/>
          <a:rect l="0" t="0" r="0" b="0"/>
          <a:pathLst>
            <a:path>
              <a:moveTo>
                <a:pt x="566406" y="727497"/>
              </a:moveTo>
              <a:arcTo wR="2201713" hR="2201713" stAng="13322064" swAng="11452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69C9-1036-4565-B537-F44CDEA6552C}" type="datetimeFigureOut">
              <a:rPr lang="en-US" smtClean="0"/>
              <a:pPr/>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0D8B-7DF8-4336-A296-38DE6931CA96}" type="slidenum">
              <a:rPr lang="en-US" smtClean="0"/>
              <a:pPr/>
              <a:t>‹#›</a:t>
            </a:fld>
            <a:endParaRPr lang="en-US"/>
          </a:p>
        </p:txBody>
      </p:sp>
    </p:spTree>
    <p:extLst>
      <p:ext uri="{BB962C8B-B14F-4D97-AF65-F5344CB8AC3E}">
        <p14:creationId xmlns:p14="http://schemas.microsoft.com/office/powerpoint/2010/main" val="26944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1030B-9593-45CE-AA31-4430EF7A5D9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1030B-9593-45CE-AA31-4430EF7A5D91}" type="datetimeFigureOut">
              <a:rPr lang="en-US" smtClean="0"/>
              <a:pPr/>
              <a:t>11/11/2016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E548E-32AD-4166-AF27-ACF58AAE0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mitpress.mit.edu/sicp/full-text/sicp/book/node28.html#sec:rationals"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mitpress.mit.edu/sicp/full-text/sicp/book/node28.html#sec:rationals"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9.xml.rels><?xml version="1.0" encoding="UTF-8" standalone="yes"?>
<Relationships xmlns="http://schemas.openxmlformats.org/package/2006/relationships"><Relationship Id="rId2" Type="http://schemas.openxmlformats.org/officeDocument/2006/relationships/hyperlink" Target="http://stackoverflow.com/questions/4155840/fuzzy-regular-expressions?lq=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62600"/>
          </a:xfrm>
          <a:solidFill>
            <a:schemeClr val="tx2">
              <a:lumMod val="20000"/>
              <a:lumOff val="80000"/>
            </a:schemeClr>
          </a:solidFill>
          <a:ln w="76200">
            <a:solidFill>
              <a:schemeClr val="tx1"/>
            </a:solidFill>
          </a:ln>
        </p:spPr>
        <p:txBody>
          <a:bodyPr>
            <a:noAutofit/>
          </a:bodyPr>
          <a:lstStyle/>
          <a:p>
            <a:pPr algn="ctr">
              <a:buNone/>
            </a:pPr>
            <a:r>
              <a:rPr lang="en-US" sz="8000" b="1" i="1" dirty="0" smtClean="0">
                <a:solidFill>
                  <a:srgbClr val="FF0000"/>
                </a:solidFill>
                <a:effectLst>
                  <a:outerShdw blurRad="38100" dist="38100" dir="2700000" algn="tl">
                    <a:srgbClr val="000000">
                      <a:alpha val="43137"/>
                    </a:srgbClr>
                  </a:outerShdw>
                </a:effectLst>
              </a:rPr>
              <a:t>Languages and tools to create theatre scripts for </a:t>
            </a:r>
            <a:r>
              <a:rPr lang="en-US" sz="8000" b="1" i="1" dirty="0" smtClean="0">
                <a:effectLst>
                  <a:outerShdw blurRad="38100" dist="38100" dir="2700000" algn="tl">
                    <a:srgbClr val="000000">
                      <a:alpha val="43137"/>
                    </a:srgbClr>
                  </a:outerShdw>
                </a:effectLst>
              </a:rPr>
              <a:t>ROBOT THEATRE</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538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77171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Mouth  Motion</a:t>
            </a:r>
            <a:endParaRPr lang="en-US" dirty="0"/>
          </a:p>
        </p:txBody>
      </p:sp>
      <p:sp>
        <p:nvSpPr>
          <p:cNvPr id="3" name="Rectangle 2"/>
          <p:cNvSpPr/>
          <p:nvPr/>
        </p:nvSpPr>
        <p:spPr>
          <a:xfrm>
            <a:off x="3657600" y="177171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4" name="Rectangle 3"/>
          <p:cNvSpPr/>
          <p:nvPr/>
        </p:nvSpPr>
        <p:spPr>
          <a:xfrm>
            <a:off x="2057400" y="26670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Hexapod walking</a:t>
            </a:r>
            <a:endParaRPr lang="en-US" dirty="0"/>
          </a:p>
        </p:txBody>
      </p:sp>
      <p:sp>
        <p:nvSpPr>
          <p:cNvPr id="5" name="Rectangle 4"/>
          <p:cNvSpPr/>
          <p:nvPr/>
        </p:nvSpPr>
        <p:spPr>
          <a:xfrm>
            <a:off x="3581400" y="26670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evaluation</a:t>
            </a:r>
            <a:endParaRPr lang="en-US" dirty="0"/>
          </a:p>
        </p:txBody>
      </p:sp>
      <p:sp>
        <p:nvSpPr>
          <p:cNvPr id="6" name="Rectangle 5"/>
          <p:cNvSpPr/>
          <p:nvPr/>
        </p:nvSpPr>
        <p:spPr>
          <a:xfrm>
            <a:off x="2057400" y="34860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Biped walking</a:t>
            </a:r>
            <a:endParaRPr lang="en-US" dirty="0"/>
          </a:p>
        </p:txBody>
      </p:sp>
      <p:sp>
        <p:nvSpPr>
          <p:cNvPr id="7" name="Rectangle 6"/>
          <p:cNvSpPr/>
          <p:nvPr/>
        </p:nvSpPr>
        <p:spPr>
          <a:xfrm>
            <a:off x="3581400" y="34860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Number of falls</a:t>
            </a:r>
          </a:p>
          <a:p>
            <a:pPr algn="ctr"/>
            <a:r>
              <a:rPr lang="en-US" sz="1600" dirty="0" smtClean="0"/>
              <a:t>evaluation</a:t>
            </a:r>
            <a:endParaRPr lang="en-US" sz="1600" dirty="0"/>
          </a:p>
        </p:txBody>
      </p:sp>
      <p:sp>
        <p:nvSpPr>
          <p:cNvPr id="8" name="Rectangle 7"/>
          <p:cNvSpPr/>
          <p:nvPr/>
        </p:nvSpPr>
        <p:spPr>
          <a:xfrm>
            <a:off x="2057400" y="44004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Biped Gestures</a:t>
            </a:r>
          </a:p>
        </p:txBody>
      </p:sp>
      <p:sp>
        <p:nvSpPr>
          <p:cNvPr id="9" name="Rectangle 8"/>
          <p:cNvSpPr/>
          <p:nvPr/>
        </p:nvSpPr>
        <p:spPr>
          <a:xfrm>
            <a:off x="3581400" y="44004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Comparison to video evaluation</a:t>
            </a:r>
            <a:endParaRPr lang="en-US" sz="1400" dirty="0"/>
          </a:p>
        </p:txBody>
      </p:sp>
      <p:sp>
        <p:nvSpPr>
          <p:cNvPr id="10" name="Rectangle 9"/>
          <p:cNvSpPr/>
          <p:nvPr/>
        </p:nvSpPr>
        <p:spPr>
          <a:xfrm>
            <a:off x="2057400" y="53910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Hand gestures</a:t>
            </a:r>
          </a:p>
        </p:txBody>
      </p:sp>
      <p:sp>
        <p:nvSpPr>
          <p:cNvPr id="11" name="Rectangle 10"/>
          <p:cNvSpPr/>
          <p:nvPr/>
        </p:nvSpPr>
        <p:spPr>
          <a:xfrm>
            <a:off x="3581400" y="539109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Subjective human evaluation</a:t>
            </a:r>
            <a:endParaRPr lang="en-US" sz="1400" dirty="0"/>
          </a:p>
        </p:txBody>
      </p:sp>
      <p:sp>
        <p:nvSpPr>
          <p:cNvPr id="12" name="TextBox 11"/>
          <p:cNvSpPr txBox="1"/>
          <p:nvPr/>
        </p:nvSpPr>
        <p:spPr>
          <a:xfrm>
            <a:off x="228600" y="6381690"/>
            <a:ext cx="8610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Learning problems in Human-Robot Interaction – Motion Generation problems</a:t>
            </a:r>
            <a:endParaRPr lang="en-US" sz="2000" b="1" dirty="0">
              <a:effectLst>
                <a:outerShdw blurRad="38100" dist="38100" dir="2700000" algn="tl">
                  <a:srgbClr val="000000">
                    <a:alpha val="43137"/>
                  </a:srgbClr>
                </a:outerShdw>
              </a:effectLst>
            </a:endParaRPr>
          </a:p>
        </p:txBody>
      </p:sp>
      <p:sp>
        <p:nvSpPr>
          <p:cNvPr id="13" name="TextBox 12"/>
          <p:cNvSpPr txBox="1"/>
          <p:nvPr/>
        </p:nvSpPr>
        <p:spPr>
          <a:xfrm>
            <a:off x="5562600" y="1466195"/>
            <a:ext cx="3581400" cy="4401205"/>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Motion Problems = examples of correct motions – generalize and modify, interpolate</a:t>
            </a:r>
            <a:endParaRPr lang="en-US" sz="4000" b="1" dirty="0">
              <a:effectLst>
                <a:outerShdw blurRad="38100" dist="38100" dir="2700000" algn="tl">
                  <a:srgbClr val="000000">
                    <a:alpha val="43137"/>
                  </a:srgbClr>
                </a:outerShdw>
              </a:effectLst>
            </a:endParaRPr>
          </a:p>
        </p:txBody>
      </p:sp>
      <p:sp>
        <p:nvSpPr>
          <p:cNvPr id="14" name="Rounded Rectangle 13"/>
          <p:cNvSpPr/>
          <p:nvPr/>
        </p:nvSpPr>
        <p:spPr>
          <a:xfrm>
            <a:off x="76200" y="57210"/>
            <a:ext cx="9067800" cy="1295400"/>
          </a:xfrm>
          <a:prstGeom prst="round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dirty="0" smtClean="0">
                <a:solidFill>
                  <a:srgbClr val="FF0000"/>
                </a:solidFill>
                <a:effectLst>
                  <a:outerShdw blurRad="38100" dist="38100" dir="2700000" algn="tl">
                    <a:srgbClr val="000000">
                      <a:alpha val="43137"/>
                    </a:srgbClr>
                  </a:outerShdw>
                </a:effectLst>
              </a:rPr>
              <a:t>Motion, evaluation, learning</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9165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Expression Accepting Machine (EEAM)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Event Expression Operators:</a:t>
            </a:r>
          </a:p>
          <a:p>
            <a:pPr lvl="1"/>
            <a:r>
              <a:rPr lang="en-US" dirty="0" smtClean="0"/>
              <a:t>Concatenation (•):</a:t>
            </a:r>
          </a:p>
          <a:p>
            <a:pPr lvl="2"/>
            <a:r>
              <a:rPr lang="en-US" dirty="0" smtClean="0"/>
              <a:t>Example:</a:t>
            </a:r>
            <a:br>
              <a:rPr lang="en-US" dirty="0" smtClean="0"/>
            </a:br>
            <a:r>
              <a:rPr lang="en-US" b="1" dirty="0" smtClean="0"/>
              <a:t>EE:</a:t>
            </a:r>
            <a:r>
              <a:rPr lang="en-US" dirty="0" smtClean="0"/>
              <a:t> </a:t>
            </a:r>
            <a:r>
              <a:rPr lang="en-US" dirty="0" err="1" smtClean="0"/>
              <a:t>Wave_Hand_Up</a:t>
            </a:r>
            <a:r>
              <a:rPr lang="en-US" dirty="0" smtClean="0"/>
              <a:t> • </a:t>
            </a:r>
            <a:r>
              <a:rPr lang="en-US" dirty="0" err="1" smtClean="0"/>
              <a:t>Say_Hello</a:t>
            </a:r>
            <a:r>
              <a:rPr lang="en-US" dirty="0" smtClean="0"/>
              <a:t/>
            </a:r>
            <a:br>
              <a:rPr lang="en-US" dirty="0" smtClean="0"/>
            </a:br>
            <a:r>
              <a:rPr lang="en-US" b="1" dirty="0" smtClean="0"/>
              <a:t>Meaning:</a:t>
            </a:r>
            <a:r>
              <a:rPr lang="en-US" dirty="0" smtClean="0"/>
              <a:t> “wave hand up gesture followed by saying ‘Hello’”</a:t>
            </a:r>
          </a:p>
          <a:p>
            <a:pPr lvl="1"/>
            <a:r>
              <a:rPr lang="en-US" dirty="0" smtClean="0"/>
              <a:t>Union (∪):</a:t>
            </a:r>
          </a:p>
          <a:p>
            <a:pPr lvl="2"/>
            <a:r>
              <a:rPr lang="en-US" dirty="0" smtClean="0"/>
              <a:t>Example:</a:t>
            </a:r>
            <a:r>
              <a:rPr lang="en-US" dirty="0"/>
              <a:t/>
            </a:r>
            <a:br>
              <a:rPr lang="en-US" dirty="0"/>
            </a:br>
            <a:r>
              <a:rPr lang="en-US" b="1" dirty="0" smtClean="0"/>
              <a:t>EE:</a:t>
            </a:r>
            <a:r>
              <a:rPr lang="en-US" dirty="0" smtClean="0"/>
              <a:t> </a:t>
            </a:r>
            <a:r>
              <a:rPr lang="en-US" dirty="0" err="1" smtClean="0"/>
              <a:t>Wave_Hand_Up</a:t>
            </a:r>
            <a:r>
              <a:rPr lang="en-US" dirty="0" smtClean="0"/>
              <a:t> ∪ </a:t>
            </a:r>
            <a:r>
              <a:rPr lang="en-US" dirty="0" err="1" smtClean="0"/>
              <a:t>Say_Hello</a:t>
            </a:r>
            <a:r>
              <a:rPr lang="en-US" dirty="0" smtClean="0"/>
              <a:t/>
            </a:r>
            <a:br>
              <a:rPr lang="en-US" dirty="0" smtClean="0"/>
            </a:br>
            <a:r>
              <a:rPr lang="en-US" b="1" dirty="0" smtClean="0"/>
              <a:t>Meaning:</a:t>
            </a:r>
            <a:r>
              <a:rPr lang="en-US" dirty="0" smtClean="0"/>
              <a:t> “Either waving hand up OR saying ‘Hello’, but not both”</a:t>
            </a:r>
          </a:p>
          <a:p>
            <a:pPr lvl="1"/>
            <a:r>
              <a:rPr lang="en-US" dirty="0" smtClean="0"/>
              <a:t>Iteration/repetition (*):</a:t>
            </a:r>
          </a:p>
          <a:p>
            <a:pPr lvl="2"/>
            <a:r>
              <a:rPr lang="en-US" dirty="0" smtClean="0"/>
              <a:t>Example:</a:t>
            </a:r>
            <a:br>
              <a:rPr lang="en-US" dirty="0" smtClean="0"/>
            </a:br>
            <a:r>
              <a:rPr lang="en-US" b="1" dirty="0" smtClean="0"/>
              <a:t>EE:</a:t>
            </a:r>
            <a:r>
              <a:rPr lang="en-US" dirty="0" smtClean="0"/>
              <a:t> </a:t>
            </a:r>
            <a:r>
              <a:rPr lang="en-US" dirty="0" err="1" smtClean="0"/>
              <a:t>Wave_Hand_Up</a:t>
            </a:r>
            <a:r>
              <a:rPr lang="en-US" dirty="0" smtClean="0"/>
              <a:t>* • </a:t>
            </a:r>
            <a:r>
              <a:rPr lang="en-US" dirty="0" err="1" smtClean="0"/>
              <a:t>Say_Hello</a:t>
            </a:r>
            <a:r>
              <a:rPr lang="en-US" dirty="0" smtClean="0"/>
              <a:t/>
            </a:r>
            <a:br>
              <a:rPr lang="en-US" dirty="0" smtClean="0"/>
            </a:br>
            <a:r>
              <a:rPr lang="en-US" b="1" dirty="0" smtClean="0"/>
              <a:t>Meaning:</a:t>
            </a:r>
            <a:r>
              <a:rPr lang="en-US" dirty="0" smtClean="0"/>
              <a:t> “Do wave hand up gesture zero or more times, followed by saying ‘Hello’”</a:t>
            </a:r>
          </a:p>
          <a:p>
            <a:pPr lvl="3"/>
            <a:r>
              <a:rPr lang="en-US" dirty="0" smtClean="0"/>
              <a:t>For limiting sake, repetition is limited up to 4 times.</a:t>
            </a:r>
          </a:p>
          <a:p>
            <a:pPr marL="914400" lvl="2" indent="0">
              <a:buNone/>
            </a:pPr>
            <a:endParaRPr lang="en-US" dirty="0" smtClean="0"/>
          </a:p>
        </p:txBody>
      </p:sp>
    </p:spTree>
    <p:extLst>
      <p:ext uri="{BB962C8B-B14F-4D97-AF65-F5344CB8AC3E}">
        <p14:creationId xmlns:p14="http://schemas.microsoft.com/office/powerpoint/2010/main" val="36410144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Expression Accepting Machine (EEAM)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Event Expression Operators:</a:t>
            </a:r>
          </a:p>
          <a:p>
            <a:pPr lvl="1"/>
            <a:r>
              <a:rPr lang="en-US" dirty="0" smtClean="0"/>
              <a:t>Negation (¬):</a:t>
            </a:r>
          </a:p>
          <a:p>
            <a:pPr lvl="2"/>
            <a:r>
              <a:rPr lang="en-US" dirty="0" smtClean="0"/>
              <a:t>Example:</a:t>
            </a:r>
            <a:br>
              <a:rPr lang="en-US" dirty="0" smtClean="0"/>
            </a:br>
            <a:r>
              <a:rPr lang="en-US" b="1" dirty="0" smtClean="0"/>
              <a:t>EE:</a:t>
            </a:r>
            <a:r>
              <a:rPr lang="en-US" dirty="0" smtClean="0"/>
              <a:t> ¬</a:t>
            </a:r>
            <a:r>
              <a:rPr lang="en-US" dirty="0" err="1" smtClean="0"/>
              <a:t>Wave_Hand_Up</a:t>
            </a:r>
            <a:r>
              <a:rPr lang="en-US" dirty="0" smtClean="0"/>
              <a:t> ∪ </a:t>
            </a:r>
            <a:r>
              <a:rPr lang="en-US" dirty="0" err="1" smtClean="0"/>
              <a:t>Say_Hello</a:t>
            </a:r>
            <a:r>
              <a:rPr lang="en-US" dirty="0" smtClean="0"/>
              <a:t/>
            </a:r>
            <a:br>
              <a:rPr lang="en-US" dirty="0" smtClean="0"/>
            </a:br>
            <a:r>
              <a:rPr lang="en-US" b="1" dirty="0" smtClean="0"/>
              <a:t>Meaning:</a:t>
            </a:r>
            <a:r>
              <a:rPr lang="en-US" dirty="0" smtClean="0"/>
              <a:t> “Anything BUT waving hand up OR saying ‘Hello’”</a:t>
            </a:r>
            <a:br>
              <a:rPr lang="en-US" dirty="0" smtClean="0"/>
            </a:br>
            <a:r>
              <a:rPr lang="en-US" b="1" dirty="0" smtClean="0"/>
              <a:t>Note: </a:t>
            </a:r>
            <a:r>
              <a:rPr lang="en-US" dirty="0" smtClean="0"/>
              <a:t>In this sense, ¬ is a set operator</a:t>
            </a:r>
          </a:p>
          <a:p>
            <a:pPr lvl="1"/>
            <a:r>
              <a:rPr lang="en-US" dirty="0" smtClean="0"/>
              <a:t>Intersection (∩):</a:t>
            </a:r>
          </a:p>
          <a:p>
            <a:pPr lvl="2"/>
            <a:r>
              <a:rPr lang="en-US" dirty="0" smtClean="0"/>
              <a:t>Example:</a:t>
            </a:r>
            <a:br>
              <a:rPr lang="en-US" dirty="0" smtClean="0"/>
            </a:br>
            <a:r>
              <a:rPr lang="en-US" b="1" dirty="0" smtClean="0"/>
              <a:t>EE:</a:t>
            </a:r>
            <a:r>
              <a:rPr lang="en-US" dirty="0" smtClean="0"/>
              <a:t> </a:t>
            </a:r>
            <a:r>
              <a:rPr lang="en-US" dirty="0" err="1" smtClean="0"/>
              <a:t>Waltz_Box_Step</a:t>
            </a:r>
            <a:r>
              <a:rPr lang="en-US" dirty="0" smtClean="0"/>
              <a:t> ∩ </a:t>
            </a:r>
            <a:r>
              <a:rPr lang="en-US" dirty="0" err="1" smtClean="0"/>
              <a:t>Avoid_Obstacle</a:t>
            </a:r>
            <a:r>
              <a:rPr lang="en-US" dirty="0" smtClean="0"/>
              <a:t/>
            </a:r>
            <a:br>
              <a:rPr lang="en-US" dirty="0" smtClean="0"/>
            </a:br>
            <a:r>
              <a:rPr lang="en-US" b="1" dirty="0" smtClean="0"/>
              <a:t>Meaning:</a:t>
            </a:r>
            <a:r>
              <a:rPr lang="en-US" dirty="0" smtClean="0"/>
              <a:t> “Do a the ‘box step’ pattern of waltz, but don’t run into things!”</a:t>
            </a:r>
            <a:br>
              <a:rPr lang="en-US" dirty="0" smtClean="0"/>
            </a:br>
            <a:r>
              <a:rPr lang="en-US" b="1" dirty="0" smtClean="0"/>
              <a:t>Note:</a:t>
            </a:r>
            <a:r>
              <a:rPr lang="en-US" dirty="0" smtClean="0"/>
              <a:t> In this sense, ∩ is used as supplementing an action with a safety behavior</a:t>
            </a:r>
          </a:p>
          <a:p>
            <a:pPr marL="914400" lvl="2" indent="0">
              <a:buNone/>
            </a:pPr>
            <a:endParaRPr lang="en-US" dirty="0" smtClean="0"/>
          </a:p>
        </p:txBody>
      </p:sp>
    </p:spTree>
    <p:extLst>
      <p:ext uri="{BB962C8B-B14F-4D97-AF65-F5344CB8AC3E}">
        <p14:creationId xmlns:p14="http://schemas.microsoft.com/office/powerpoint/2010/main" val="38944965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 y="21021"/>
            <a:ext cx="9136117" cy="1045779"/>
          </a:xfrm>
          <a:solidFill>
            <a:srgbClr val="FFFF00"/>
          </a:solidFill>
        </p:spPr>
        <p:txBody>
          <a:bodyPr>
            <a:normAutofit/>
          </a:bodyPr>
          <a:lstStyle/>
          <a:p>
            <a:r>
              <a:rPr lang="en-US" sz="4800" b="1" dirty="0" smtClean="0">
                <a:solidFill>
                  <a:srgbClr val="FF0000"/>
                </a:solidFill>
                <a:effectLst>
                  <a:outerShdw blurRad="38100" dist="38100" dir="2700000" algn="tl">
                    <a:srgbClr val="000000">
                      <a:alpha val="43137"/>
                    </a:srgbClr>
                  </a:outerShdw>
                </a:effectLst>
              </a:rPr>
              <a:t>Various Types of Event Expressions</a:t>
            </a:r>
            <a:endParaRPr lang="en-US" sz="4800" b="1" dirty="0">
              <a:solidFill>
                <a:srgbClr val="FF000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4121929052"/>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535631" y="5118617"/>
            <a:ext cx="1440672" cy="1402881"/>
          </a:xfrm>
          <a:prstGeom prst="wedgeRectCallout">
            <a:avLst>
              <a:gd name="adj1" fmla="val 76535"/>
              <a:gd name="adj2" fmla="val -3511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Perception,</a:t>
            </a:r>
          </a:p>
          <a:p>
            <a:pPr algn="ctr"/>
            <a:r>
              <a:rPr lang="en-US" dirty="0" smtClean="0"/>
              <a:t>Sequence of inputs from user</a:t>
            </a:r>
            <a:endParaRPr lang="en-US" dirty="0"/>
          </a:p>
        </p:txBody>
      </p:sp>
      <p:sp>
        <p:nvSpPr>
          <p:cNvPr id="8" name="Rectangular Callout 7"/>
          <p:cNvSpPr/>
          <p:nvPr/>
        </p:nvSpPr>
        <p:spPr>
          <a:xfrm>
            <a:off x="1255967" y="1375522"/>
            <a:ext cx="1440672" cy="1402881"/>
          </a:xfrm>
          <a:prstGeom prst="wedgeRectCallout">
            <a:avLst>
              <a:gd name="adj1" fmla="val 77851"/>
              <a:gd name="adj2" fmla="val 2704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 recognized pattern, perception, “word”</a:t>
            </a:r>
            <a:endParaRPr lang="en-US" dirty="0"/>
          </a:p>
        </p:txBody>
      </p:sp>
      <p:sp>
        <p:nvSpPr>
          <p:cNvPr id="9" name="Rectangular Callout 8"/>
          <p:cNvSpPr/>
          <p:nvPr/>
        </p:nvSpPr>
        <p:spPr>
          <a:xfrm>
            <a:off x="6487880" y="1375522"/>
            <a:ext cx="1440672" cy="1402881"/>
          </a:xfrm>
          <a:prstGeom prst="wedgeRectCallout">
            <a:avLst>
              <a:gd name="adj1" fmla="val -73465"/>
              <a:gd name="adj2" fmla="val 2028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The “Family” of action to perform</a:t>
            </a:r>
            <a:endParaRPr lang="en-US" dirty="0"/>
          </a:p>
        </p:txBody>
      </p:sp>
      <p:sp>
        <p:nvSpPr>
          <p:cNvPr id="10" name="Rectangular Callout 9"/>
          <p:cNvSpPr/>
          <p:nvPr/>
        </p:nvSpPr>
        <p:spPr>
          <a:xfrm>
            <a:off x="7208216" y="5190984"/>
            <a:ext cx="1440672" cy="1402881"/>
          </a:xfrm>
          <a:prstGeom prst="wedgeRectCallout">
            <a:avLst>
              <a:gd name="adj1" fmla="val -76097"/>
              <a:gd name="adj2" fmla="val -445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Commands to robot, lighting, set</a:t>
            </a:r>
            <a:endParaRPr lang="en-US" dirty="0"/>
          </a:p>
        </p:txBody>
      </p:sp>
      <p:sp>
        <p:nvSpPr>
          <p:cNvPr id="11" name="Rectangular Callout 10"/>
          <p:cNvSpPr/>
          <p:nvPr/>
        </p:nvSpPr>
        <p:spPr>
          <a:xfrm>
            <a:off x="3853718" y="4398220"/>
            <a:ext cx="1440672" cy="1023722"/>
          </a:xfrm>
          <a:prstGeom prst="wedgeRectCallout">
            <a:avLst>
              <a:gd name="adj1" fmla="val 1535"/>
              <a:gd name="adj2" fmla="val 8244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Performed Motion(s)</a:t>
            </a:r>
            <a:endParaRPr lang="en-US" dirty="0"/>
          </a:p>
        </p:txBody>
      </p:sp>
    </p:spTree>
    <p:extLst>
      <p:ext uri="{BB962C8B-B14F-4D97-AF65-F5344CB8AC3E}">
        <p14:creationId xmlns:p14="http://schemas.microsoft.com/office/powerpoint/2010/main" val="1935796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Acceptor, generator and transformer</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382000" cy="4876800"/>
          </a:xfrm>
        </p:spPr>
        <p:txBody>
          <a:bodyPr>
            <a:normAutofit fontScale="92500" lnSpcReduction="20000"/>
          </a:bodyPr>
          <a:lstStyle/>
          <a:p>
            <a:r>
              <a:rPr lang="en-US" dirty="0" smtClean="0"/>
              <a:t>Observe </a:t>
            </a:r>
            <a:r>
              <a:rPr lang="en-US" dirty="0"/>
              <a:t>that this graph can be interpreted as an acceptor, when symbols Xi are inputs. </a:t>
            </a:r>
            <a:endParaRPr lang="en-US" dirty="0" smtClean="0"/>
          </a:p>
          <a:p>
            <a:endParaRPr lang="en-US" dirty="0" smtClean="0"/>
          </a:p>
          <a:p>
            <a:r>
              <a:rPr lang="en-US" dirty="0" smtClean="0"/>
              <a:t>It </a:t>
            </a:r>
            <a:r>
              <a:rPr lang="en-US" dirty="0"/>
              <a:t>can be interpreted as a generator when symbols Xi are outputs.      </a:t>
            </a:r>
            <a:endParaRPr lang="en-US" dirty="0" smtClean="0"/>
          </a:p>
          <a:p>
            <a:endParaRPr lang="en-US" dirty="0" smtClean="0"/>
          </a:p>
          <a:p>
            <a:r>
              <a:rPr lang="en-US" dirty="0" smtClean="0"/>
              <a:t>The </a:t>
            </a:r>
            <a:r>
              <a:rPr lang="en-US" dirty="0"/>
              <a:t>graph can be thus used to recognize if some motion belongs to some language and can generate a motion belonging to the language. </a:t>
            </a:r>
            <a:endParaRPr lang="en-US" dirty="0" smtClean="0"/>
          </a:p>
          <a:p>
            <a:endParaRPr lang="en-US" dirty="0" smtClean="0"/>
          </a:p>
          <a:p>
            <a:r>
              <a:rPr lang="en-US" dirty="0" smtClean="0"/>
              <a:t>This </a:t>
            </a:r>
            <a:r>
              <a:rPr lang="en-US" dirty="0"/>
              <a:t>graph is realized in software </a:t>
            </a:r>
          </a:p>
        </p:txBody>
      </p:sp>
    </p:spTree>
    <p:extLst>
      <p:ext uri="{BB962C8B-B14F-4D97-AF65-F5344CB8AC3E}">
        <p14:creationId xmlns:p14="http://schemas.microsoft.com/office/powerpoint/2010/main" val="2178357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Processes</a:t>
            </a:r>
            <a:endParaRPr lang="en-US" dirty="0"/>
          </a:p>
        </p:txBody>
      </p:sp>
      <p:graphicFrame>
        <p:nvGraphicFramePr>
          <p:cNvPr id="5" name="Diagram 4"/>
          <p:cNvGraphicFramePr/>
          <p:nvPr>
            <p:extLst>
              <p:ext uri="{D42A27DB-BD31-4B8C-83A1-F6EECF244321}">
                <p14:modId xmlns:p14="http://schemas.microsoft.com/office/powerpoint/2010/main" val="1423111059"/>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90161" y="5190984"/>
            <a:ext cx="2331612" cy="1569301"/>
          </a:xfrm>
          <a:prstGeom prst="wedgeRectCallout">
            <a:avLst>
              <a:gd name="adj1" fmla="val 62943"/>
              <a:gd name="adj2" fmla="val 2163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(1)</a:t>
            </a:r>
            <a:r>
              <a:rPr lang="en-US" dirty="0" smtClean="0"/>
              <a:t> User (audience) interact with system: facial gestures, hand gestures, speech, etc…</a:t>
            </a:r>
            <a:endParaRPr lang="en-US" dirty="0"/>
          </a:p>
        </p:txBody>
      </p:sp>
      <p:sp>
        <p:nvSpPr>
          <p:cNvPr id="8" name="Rectangular Callout 7"/>
          <p:cNvSpPr/>
          <p:nvPr/>
        </p:nvSpPr>
        <p:spPr>
          <a:xfrm>
            <a:off x="90161" y="815187"/>
            <a:ext cx="1440672" cy="4284473"/>
          </a:xfrm>
          <a:prstGeom prst="wedgeRectCallout">
            <a:avLst>
              <a:gd name="adj1" fmla="val 62062"/>
              <a:gd name="adj2" fmla="val 2477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(2)</a:t>
            </a:r>
            <a:r>
              <a:rPr lang="en-US" dirty="0" smtClean="0"/>
              <a:t> User inputs are preprocessed (e.g. facial detection, gesture detection, etc.) The sequence of inputs is matched with “known </a:t>
            </a:r>
            <a:r>
              <a:rPr lang="en-US" dirty="0" err="1" smtClean="0"/>
              <a:t>paterns</a:t>
            </a:r>
            <a:r>
              <a:rPr lang="en-US" dirty="0" smtClean="0"/>
              <a:t>” </a:t>
            </a:r>
          </a:p>
          <a:p>
            <a:pPr algn="ctr"/>
            <a:r>
              <a:rPr lang="en-US" dirty="0" smtClean="0"/>
              <a:t>(Event Expressions)</a:t>
            </a:r>
            <a:endParaRPr lang="en-US" dirty="0"/>
          </a:p>
        </p:txBody>
      </p:sp>
      <p:sp>
        <p:nvSpPr>
          <p:cNvPr id="9" name="Rectangular Callout 8"/>
          <p:cNvSpPr/>
          <p:nvPr/>
        </p:nvSpPr>
        <p:spPr>
          <a:xfrm>
            <a:off x="5843368" y="969006"/>
            <a:ext cx="1732125" cy="1116358"/>
          </a:xfrm>
          <a:prstGeom prst="wedgeRectCallout">
            <a:avLst>
              <a:gd name="adj1" fmla="val -65804"/>
              <a:gd name="adj2" fmla="val 285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(4) </a:t>
            </a:r>
            <a:r>
              <a:rPr lang="en-US" dirty="0" smtClean="0"/>
              <a:t>The selected response is also an EE</a:t>
            </a:r>
            <a:endParaRPr lang="en-US" dirty="0"/>
          </a:p>
        </p:txBody>
      </p:sp>
      <p:sp>
        <p:nvSpPr>
          <p:cNvPr id="10" name="Rectangular Callout 9"/>
          <p:cNvSpPr/>
          <p:nvPr/>
        </p:nvSpPr>
        <p:spPr>
          <a:xfrm>
            <a:off x="7241271" y="4849743"/>
            <a:ext cx="1902729" cy="1402881"/>
          </a:xfrm>
          <a:prstGeom prst="wedgeRectCallout">
            <a:avLst>
              <a:gd name="adj1" fmla="val -64950"/>
              <a:gd name="adj2" fmla="val -702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(7) </a:t>
            </a:r>
            <a:r>
              <a:rPr lang="en-US" dirty="0" smtClean="0"/>
              <a:t>Translated actions are: joint angles, on/off, music to play, etc.</a:t>
            </a:r>
            <a:endParaRPr lang="en-US" dirty="0"/>
          </a:p>
        </p:txBody>
      </p:sp>
      <p:sp>
        <p:nvSpPr>
          <p:cNvPr id="11" name="Rectangular Callout 10"/>
          <p:cNvSpPr/>
          <p:nvPr/>
        </p:nvSpPr>
        <p:spPr>
          <a:xfrm>
            <a:off x="1644569" y="855260"/>
            <a:ext cx="1976068" cy="1438639"/>
          </a:xfrm>
          <a:prstGeom prst="wedgeRectCallout">
            <a:avLst>
              <a:gd name="adj1" fmla="val 61091"/>
              <a:gd name="adj2" fmla="val 2749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(3) </a:t>
            </a:r>
            <a:r>
              <a:rPr lang="en-US" dirty="0" smtClean="0"/>
              <a:t>BM/CSM deterministically decide the proper response to user’s input (EE)</a:t>
            </a:r>
            <a:endParaRPr lang="en-US" dirty="0"/>
          </a:p>
        </p:txBody>
      </p:sp>
      <p:sp>
        <p:nvSpPr>
          <p:cNvPr id="12" name="Rectangular Callout 11"/>
          <p:cNvSpPr/>
          <p:nvPr/>
        </p:nvSpPr>
        <p:spPr>
          <a:xfrm>
            <a:off x="7689230" y="836302"/>
            <a:ext cx="1440672" cy="3846285"/>
          </a:xfrm>
          <a:prstGeom prst="wedgeRectCallout">
            <a:avLst>
              <a:gd name="adj1" fmla="val -64255"/>
              <a:gd name="adj2" fmla="val 1185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a:t>
            </a:r>
            <a:r>
              <a:rPr lang="en-US" b="1" dirty="0" smtClean="0"/>
              <a:t>5) </a:t>
            </a:r>
            <a:r>
              <a:rPr lang="en-US" dirty="0" smtClean="0"/>
              <a:t>PEG translates BM/CSM output into actions. If there are probabilistic operators, then actions are generated according to the </a:t>
            </a:r>
            <a:r>
              <a:rPr lang="en-US" dirty="0" err="1" smtClean="0"/>
              <a:t>probabilty</a:t>
            </a:r>
            <a:r>
              <a:rPr lang="en-US" dirty="0" smtClean="0"/>
              <a:t> </a:t>
            </a:r>
            <a:endParaRPr lang="en-US" dirty="0"/>
          </a:p>
        </p:txBody>
      </p:sp>
      <p:sp>
        <p:nvSpPr>
          <p:cNvPr id="13" name="Rectangular Callout 12"/>
          <p:cNvSpPr/>
          <p:nvPr/>
        </p:nvSpPr>
        <p:spPr>
          <a:xfrm>
            <a:off x="3826901" y="2778403"/>
            <a:ext cx="1902729" cy="1402881"/>
          </a:xfrm>
          <a:prstGeom prst="wedgeRectCallout">
            <a:avLst>
              <a:gd name="adj1" fmla="val 68549"/>
              <a:gd name="adj2" fmla="val 3785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(6) </a:t>
            </a:r>
            <a:r>
              <a:rPr lang="en-US" dirty="0" smtClean="0"/>
              <a:t>PEG also validates if the selected/generated action is possible</a:t>
            </a:r>
            <a:endParaRPr lang="en-US" dirty="0"/>
          </a:p>
        </p:txBody>
      </p:sp>
      <p:sp>
        <p:nvSpPr>
          <p:cNvPr id="14" name="Rectangular Callout 13"/>
          <p:cNvSpPr/>
          <p:nvPr/>
        </p:nvSpPr>
        <p:spPr>
          <a:xfrm>
            <a:off x="3826902" y="4286287"/>
            <a:ext cx="2455462" cy="1126912"/>
          </a:xfrm>
          <a:prstGeom prst="wedgeRectCallout">
            <a:avLst>
              <a:gd name="adj1" fmla="val 29695"/>
              <a:gd name="adj2" fmla="val 6488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(8) </a:t>
            </a:r>
            <a:r>
              <a:rPr lang="en-US" dirty="0" smtClean="0"/>
              <a:t>Robots, lighting, sound effects are dancing, flashing, playing, </a:t>
            </a:r>
            <a:r>
              <a:rPr lang="en-US" dirty="0" err="1" smtClean="0"/>
              <a:t>etc</a:t>
            </a:r>
            <a:endParaRPr lang="en-US" dirty="0"/>
          </a:p>
        </p:txBody>
      </p:sp>
    </p:spTree>
    <p:extLst>
      <p:ext uri="{BB962C8B-B14F-4D97-AF65-F5344CB8AC3E}">
        <p14:creationId xmlns:p14="http://schemas.microsoft.com/office/powerpoint/2010/main" val="7015803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Interaction</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890175553"/>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71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Interaction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Any kind of user input you can think of:</a:t>
            </a:r>
          </a:p>
          <a:p>
            <a:pPr lvl="1"/>
            <a:r>
              <a:rPr lang="en-US" dirty="0" smtClean="0"/>
              <a:t>Facial gesture recognition</a:t>
            </a:r>
          </a:p>
          <a:p>
            <a:pPr lvl="1"/>
            <a:r>
              <a:rPr lang="en-US" dirty="0" smtClean="0"/>
              <a:t>Body (arm, hand, torso) gesture recognition</a:t>
            </a:r>
          </a:p>
          <a:p>
            <a:pPr lvl="1"/>
            <a:r>
              <a:rPr lang="en-US" dirty="0" smtClean="0"/>
              <a:t>Speech recognition</a:t>
            </a:r>
          </a:p>
          <a:p>
            <a:r>
              <a:rPr lang="en-US" dirty="0" smtClean="0"/>
              <a:t>For example:</a:t>
            </a:r>
          </a:p>
          <a:p>
            <a:pPr lvl="1"/>
            <a:r>
              <a:rPr lang="en-US" dirty="0" smtClean="0"/>
              <a:t>User says “Hello” while waving her right arm</a:t>
            </a:r>
          </a:p>
          <a:p>
            <a:pPr lvl="1"/>
            <a:r>
              <a:rPr lang="en-US" dirty="0" smtClean="0"/>
              <a:t>User smiles and says “Good morning”</a:t>
            </a:r>
          </a:p>
          <a:p>
            <a:r>
              <a:rPr lang="en-US" dirty="0" smtClean="0"/>
              <a:t>System waits until user completes</a:t>
            </a:r>
            <a:r>
              <a:rPr lang="en-US" dirty="0"/>
              <a:t> </a:t>
            </a:r>
            <a:r>
              <a:rPr lang="en-US" dirty="0" smtClean="0"/>
              <a:t>gesture/input before processing</a:t>
            </a:r>
          </a:p>
          <a:p>
            <a:pPr lvl="1"/>
            <a:r>
              <a:rPr lang="en-US" dirty="0" smtClean="0"/>
              <a:t>When no gesture/input detected for a few moment, that’s a signal for the end of the input sequence</a:t>
            </a:r>
          </a:p>
          <a:p>
            <a:pPr lvl="1"/>
            <a:r>
              <a:rPr lang="en-US" dirty="0" smtClean="0"/>
              <a:t>Note: using EE, system can be designed to recognize very short (i.e. one input) or very long (infinitely long) sequence of gestures</a:t>
            </a:r>
          </a:p>
          <a:p>
            <a:pPr lvl="1"/>
            <a:r>
              <a:rPr lang="en-US" dirty="0" smtClean="0"/>
              <a:t>What is the appropriate/acceptable “wait time”? 1 seconds? 2 seconds?</a:t>
            </a:r>
            <a:endParaRPr lang="en-US" dirty="0"/>
          </a:p>
        </p:txBody>
      </p:sp>
    </p:spTree>
    <p:extLst>
      <p:ext uri="{BB962C8B-B14F-4D97-AF65-F5344CB8AC3E}">
        <p14:creationId xmlns:p14="http://schemas.microsoft.com/office/powerpoint/2010/main" val="3591057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a:ln>
            <a:solidFill>
              <a:srgbClr val="FF0000"/>
            </a:solidFill>
          </a:ln>
        </p:spPr>
        <p:txBody>
          <a:bodyPr>
            <a:noAutofit/>
          </a:bodyPr>
          <a:lstStyle/>
          <a:p>
            <a:r>
              <a:rPr lang="en-US" sz="7200" b="1" dirty="0" smtClean="0">
                <a:solidFill>
                  <a:srgbClr val="FF0000"/>
                </a:solidFill>
                <a:effectLst>
                  <a:outerShdw blurRad="38100" dist="38100" dir="2700000" algn="tl">
                    <a:srgbClr val="000000">
                      <a:alpha val="43137"/>
                    </a:srgbClr>
                  </a:outerShdw>
                </a:effectLst>
              </a:rPr>
              <a:t>Conclusions</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382000" cy="4800600"/>
          </a:xfrm>
        </p:spPr>
        <p:txBody>
          <a:bodyPr>
            <a:normAutofit fontScale="85000" lnSpcReduction="20000"/>
          </a:bodyPr>
          <a:lstStyle/>
          <a:p>
            <a:r>
              <a:rPr lang="en-US" dirty="0" smtClean="0"/>
              <a:t>We presented the concept of </a:t>
            </a:r>
            <a:r>
              <a:rPr lang="en-US" dirty="0" smtClean="0">
                <a:solidFill>
                  <a:srgbClr val="0070C0"/>
                </a:solidFill>
                <a:effectLst>
                  <a:outerShdw blurRad="38100" dist="38100" dir="2700000" algn="tl">
                    <a:srgbClr val="000000">
                      <a:alpha val="43137"/>
                    </a:srgbClr>
                  </a:outerShdw>
                </a:effectLst>
              </a:rPr>
              <a:t>completely automated r</a:t>
            </a:r>
            <a:r>
              <a:rPr lang="en-US" dirty="0" smtClean="0"/>
              <a:t>obot theatre with single editor and language</a:t>
            </a:r>
          </a:p>
          <a:p>
            <a:endParaRPr lang="en-US" dirty="0"/>
          </a:p>
          <a:p>
            <a:r>
              <a:rPr lang="en-US" dirty="0" smtClean="0"/>
              <a:t>Event expressions allow to create  sets of interrelated (similar) motions, which makes for more interesting robot behaviors.</a:t>
            </a:r>
          </a:p>
          <a:p>
            <a:endParaRPr lang="en-US" dirty="0" smtClean="0"/>
          </a:p>
          <a:p>
            <a:r>
              <a:rPr lang="en-US" dirty="0" smtClean="0"/>
              <a:t>Motions can be verified</a:t>
            </a:r>
          </a:p>
          <a:p>
            <a:endParaRPr lang="en-US" dirty="0"/>
          </a:p>
          <a:p>
            <a:r>
              <a:rPr lang="en-US" dirty="0" smtClean="0"/>
              <a:t>We hope that Probabilistic Regular Expressions and General Event Expressions can find some applications outside robot theatre</a:t>
            </a:r>
            <a:endParaRPr lang="en-US" dirty="0"/>
          </a:p>
        </p:txBody>
      </p:sp>
    </p:spTree>
    <p:extLst>
      <p:ext uri="{BB962C8B-B14F-4D97-AF65-F5344CB8AC3E}">
        <p14:creationId xmlns:p14="http://schemas.microsoft.com/office/powerpoint/2010/main" val="4158489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1">
              <a:lumMod val="20000"/>
              <a:lumOff val="80000"/>
            </a:schemeClr>
          </a:solidFill>
        </p:spPr>
        <p:txBody>
          <a:bodyPr>
            <a:noAutofit/>
          </a:bodyPr>
          <a:lstStyle/>
          <a:p>
            <a:r>
              <a:rPr lang="en-US" sz="8800" b="1" dirty="0" smtClean="0">
                <a:solidFill>
                  <a:srgbClr val="FF0000"/>
                </a:solidFill>
                <a:effectLst>
                  <a:outerShdw blurRad="38100" dist="38100" dir="2700000" algn="tl">
                    <a:srgbClr val="000000">
                      <a:alpha val="43137"/>
                    </a:srgbClr>
                  </a:outerShdw>
                </a:effectLst>
              </a:rPr>
              <a:t>A question</a:t>
            </a:r>
            <a:endParaRPr lang="en-US" sz="8800" b="1"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762000" y="1905000"/>
            <a:ext cx="7315200" cy="1938992"/>
          </a:xfrm>
          <a:prstGeom prst="rect">
            <a:avLst/>
          </a:prstGeom>
          <a:solidFill>
            <a:schemeClr val="accent1">
              <a:lumMod val="20000"/>
              <a:lumOff val="80000"/>
            </a:schemeClr>
          </a:solidFill>
        </p:spPr>
        <p:txBody>
          <a:bodyPr wrap="square" rtlCol="0">
            <a:spAutoFit/>
          </a:bodyPr>
          <a:lstStyle/>
          <a:p>
            <a:r>
              <a:rPr lang="en-US" sz="4000" b="1" dirty="0" smtClean="0">
                <a:effectLst>
                  <a:outerShdw blurRad="38100" dist="38100" dir="2700000" algn="tl">
                    <a:srgbClr val="000000">
                      <a:alpha val="43137"/>
                    </a:srgbClr>
                  </a:outerShdw>
                </a:effectLst>
              </a:rPr>
              <a:t>Can you propose other types of robots and devices that can create an interesting theatre?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30602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6000"/>
          </a:xfrm>
          <a:solidFill>
            <a:srgbClr val="FFFF00"/>
          </a:solidFill>
          <a:ln w="76200">
            <a:solidFill>
              <a:schemeClr val="tx1"/>
            </a:solidFill>
          </a:ln>
        </p:spPr>
        <p:txBody>
          <a:bodyPr>
            <a:noAutofit/>
          </a:bodyPr>
          <a:lstStyle/>
          <a:p>
            <a:r>
              <a:rPr lang="en-US" sz="11500" b="1" dirty="0" smtClean="0">
                <a:solidFill>
                  <a:srgbClr val="FF0000"/>
                </a:solidFill>
                <a:effectLst>
                  <a:outerShdw blurRad="38100" dist="38100" dir="2700000" algn="tl">
                    <a:srgbClr val="000000">
                      <a:alpha val="43137"/>
                    </a:srgbClr>
                  </a:outerShdw>
                </a:effectLst>
              </a:rPr>
              <a:t>Types of robot theatre</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35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4572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Robot</a:t>
            </a:r>
            <a:endParaRPr lang="en-US" sz="3600" dirty="0"/>
          </a:p>
        </p:txBody>
      </p:sp>
      <p:sp>
        <p:nvSpPr>
          <p:cNvPr id="3" name="Rectangle 2"/>
          <p:cNvSpPr/>
          <p:nvPr/>
        </p:nvSpPr>
        <p:spPr>
          <a:xfrm>
            <a:off x="1905000" y="4572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controller</a:t>
            </a:r>
            <a:endParaRPr lang="en-US" sz="3200" dirty="0"/>
          </a:p>
        </p:txBody>
      </p:sp>
      <p:cxnSp>
        <p:nvCxnSpPr>
          <p:cNvPr id="5" name="Straight Arrow Connector 4"/>
          <p:cNvCxnSpPr>
            <a:stCxn id="3" idx="3"/>
            <a:endCxn id="2" idx="1"/>
          </p:cNvCxnSpPr>
          <p:nvPr/>
        </p:nvCxnSpPr>
        <p:spPr>
          <a:xfrm>
            <a:off x="3886200" y="990600"/>
            <a:ext cx="8382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133600" y="1600200"/>
            <a:ext cx="1676400" cy="369332"/>
          </a:xfrm>
          <a:prstGeom prst="rect">
            <a:avLst/>
          </a:prstGeom>
          <a:noFill/>
        </p:spPr>
        <p:txBody>
          <a:bodyPr wrap="square" rtlCol="0">
            <a:spAutoFit/>
          </a:bodyPr>
          <a:lstStyle/>
          <a:p>
            <a:r>
              <a:rPr lang="en-US" dirty="0" smtClean="0"/>
              <a:t>Canned code</a:t>
            </a:r>
            <a:endParaRPr lang="en-US" dirty="0"/>
          </a:p>
        </p:txBody>
      </p:sp>
      <p:sp>
        <p:nvSpPr>
          <p:cNvPr id="11" name="Rectangle 10"/>
          <p:cNvSpPr/>
          <p:nvPr/>
        </p:nvSpPr>
        <p:spPr>
          <a:xfrm>
            <a:off x="6705600" y="38100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Robot</a:t>
            </a:r>
            <a:endParaRPr lang="en-US" sz="3600" dirty="0"/>
          </a:p>
        </p:txBody>
      </p:sp>
      <p:sp>
        <p:nvSpPr>
          <p:cNvPr id="12" name="Rectangle 11"/>
          <p:cNvSpPr/>
          <p:nvPr/>
        </p:nvSpPr>
        <p:spPr>
          <a:xfrm>
            <a:off x="3886200" y="38100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controller</a:t>
            </a:r>
            <a:endParaRPr lang="en-US" sz="3200" dirty="0"/>
          </a:p>
        </p:txBody>
      </p:sp>
      <p:cxnSp>
        <p:nvCxnSpPr>
          <p:cNvPr id="13" name="Straight Arrow Connector 12"/>
          <p:cNvCxnSpPr>
            <a:stCxn id="12" idx="3"/>
            <a:endCxn id="11" idx="1"/>
          </p:cNvCxnSpPr>
          <p:nvPr/>
        </p:nvCxnSpPr>
        <p:spPr>
          <a:xfrm>
            <a:off x="5867400" y="4343400"/>
            <a:ext cx="8382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791200" y="2514600"/>
            <a:ext cx="1676400" cy="646331"/>
          </a:xfrm>
          <a:prstGeom prst="rect">
            <a:avLst/>
          </a:prstGeom>
          <a:noFill/>
        </p:spPr>
        <p:txBody>
          <a:bodyPr wrap="square" rtlCol="0">
            <a:spAutoFit/>
          </a:bodyPr>
          <a:lstStyle/>
          <a:p>
            <a:r>
              <a:rPr lang="en-US" dirty="0" smtClean="0"/>
              <a:t>Motion language</a:t>
            </a:r>
            <a:endParaRPr lang="en-US" dirty="0"/>
          </a:p>
        </p:txBody>
      </p:sp>
      <p:sp>
        <p:nvSpPr>
          <p:cNvPr id="16" name="Rectangle 15"/>
          <p:cNvSpPr/>
          <p:nvPr/>
        </p:nvSpPr>
        <p:spPr>
          <a:xfrm>
            <a:off x="1905000" y="2514600"/>
            <a:ext cx="1981200" cy="1066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lumMod val="60000"/>
                    <a:lumOff val="40000"/>
                  </a:schemeClr>
                </a:solidFill>
              </a:rPr>
              <a:t>Editor</a:t>
            </a:r>
            <a:endParaRPr lang="en-US" sz="4000" dirty="0">
              <a:solidFill>
                <a:schemeClr val="tx2">
                  <a:lumMod val="60000"/>
                  <a:lumOff val="40000"/>
                </a:schemeClr>
              </a:solidFill>
            </a:endParaRPr>
          </a:p>
        </p:txBody>
      </p:sp>
      <p:cxnSp>
        <p:nvCxnSpPr>
          <p:cNvPr id="17" name="Straight Arrow Connector 16"/>
          <p:cNvCxnSpPr/>
          <p:nvPr/>
        </p:nvCxnSpPr>
        <p:spPr>
          <a:xfrm>
            <a:off x="3886200" y="2971800"/>
            <a:ext cx="5334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4725194" y="3505994"/>
            <a:ext cx="533400" cy="74612"/>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4419600" y="2743200"/>
            <a:ext cx="1219200" cy="5334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motion</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Realizations of Robot Theatres</a:t>
            </a:r>
            <a:endParaRPr lang="en-US" dirty="0"/>
          </a:p>
        </p:txBody>
      </p:sp>
      <p:sp>
        <p:nvSpPr>
          <p:cNvPr id="3" name="Content Placeholder 2"/>
          <p:cNvSpPr>
            <a:spLocks noGrp="1"/>
          </p:cNvSpPr>
          <p:nvPr>
            <p:ph idx="1"/>
          </p:nvPr>
        </p:nvSpPr>
        <p:spPr>
          <a:xfrm>
            <a:off x="381000" y="1143000"/>
            <a:ext cx="8229600" cy="4525963"/>
          </a:xfrm>
        </p:spPr>
        <p:txBody>
          <a:bodyPr>
            <a:normAutofit fontScale="85000" lnSpcReduction="20000"/>
          </a:bodyPr>
          <a:lstStyle/>
          <a:p>
            <a:r>
              <a:rPr lang="en-US" dirty="0" err="1" smtClean="0"/>
              <a:t>Animatronic</a:t>
            </a:r>
            <a:r>
              <a:rPr lang="en-US" dirty="0" smtClean="0"/>
              <a:t> “Canned” Robot theatre of humanoid robots</a:t>
            </a:r>
          </a:p>
          <a:p>
            <a:pPr lvl="1"/>
            <a:r>
              <a:rPr lang="en-US" dirty="0" smtClean="0"/>
              <a:t>Disneyworld, Disneyland, Pizza Theatre</a:t>
            </a:r>
          </a:p>
          <a:p>
            <a:endParaRPr lang="en-US" dirty="0" smtClean="0"/>
          </a:p>
          <a:p>
            <a:r>
              <a:rPr lang="en-US" dirty="0" smtClean="0"/>
              <a:t>Theatre of mobile robots with some improvisation</a:t>
            </a:r>
          </a:p>
          <a:p>
            <a:pPr lvl="1"/>
            <a:r>
              <a:rPr lang="en-US" dirty="0" smtClean="0"/>
              <a:t> </a:t>
            </a:r>
            <a:r>
              <a:rPr lang="en-US" dirty="0" err="1" smtClean="0"/>
              <a:t>Ullanta</a:t>
            </a:r>
            <a:r>
              <a:rPr lang="en-US" dirty="0" smtClean="0"/>
              <a:t> 2000</a:t>
            </a:r>
          </a:p>
          <a:p>
            <a:endParaRPr lang="en-US" dirty="0" smtClean="0"/>
          </a:p>
          <a:p>
            <a:r>
              <a:rPr lang="en-US" dirty="0" smtClean="0"/>
              <a:t>Theatre of mobile robots and humans</a:t>
            </a:r>
          </a:p>
          <a:p>
            <a:pPr lvl="1"/>
            <a:r>
              <a:rPr lang="en-US" dirty="0" err="1" smtClean="0"/>
              <a:t>Hedda</a:t>
            </a:r>
            <a:r>
              <a:rPr lang="en-US" dirty="0" smtClean="0"/>
              <a:t> </a:t>
            </a:r>
            <a:r>
              <a:rPr lang="en-US" dirty="0" err="1" smtClean="0"/>
              <a:t>Gabler</a:t>
            </a:r>
            <a:r>
              <a:rPr lang="en-US" dirty="0" smtClean="0"/>
              <a:t> , Broadway, 2008</a:t>
            </a:r>
          </a:p>
          <a:p>
            <a:pPr lvl="1"/>
            <a:r>
              <a:rPr lang="en-US" dirty="0" smtClean="0"/>
              <a:t>Phantom in Opera, 2008</a:t>
            </a:r>
          </a:p>
          <a:p>
            <a:pPr lvl="1"/>
            <a:r>
              <a:rPr lang="en-US" dirty="0" smtClean="0"/>
              <a:t>Switzerland 2009</a:t>
            </a:r>
          </a:p>
        </p:txBody>
      </p:sp>
    </p:spTree>
    <p:extLst>
      <p:ext uri="{BB962C8B-B14F-4D97-AF65-F5344CB8AC3E}">
        <p14:creationId xmlns:p14="http://schemas.microsoft.com/office/powerpoint/2010/main" val="31301450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8001000" cy="280076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800" b="1" dirty="0" err="1" smtClean="0">
                <a:solidFill>
                  <a:srgbClr val="FF0000"/>
                </a:solidFill>
                <a:effectLst>
                  <a:outerShdw blurRad="38100" dist="38100" dir="2700000" algn="tl">
                    <a:srgbClr val="000000">
                      <a:alpha val="43137"/>
                    </a:srgbClr>
                  </a:outerShdw>
                </a:effectLst>
              </a:rPr>
              <a:t>Animatronic</a:t>
            </a:r>
            <a:r>
              <a:rPr lang="en-US" sz="8800" b="1" dirty="0" smtClean="0">
                <a:solidFill>
                  <a:srgbClr val="FF0000"/>
                </a:solidFill>
                <a:effectLst>
                  <a:outerShdw blurRad="38100" dist="38100" dir="2700000" algn="tl">
                    <a:srgbClr val="000000">
                      <a:alpha val="43137"/>
                    </a:srgbClr>
                  </a:outerShdw>
                </a:effectLst>
              </a:rPr>
              <a:t> Theatre</a:t>
            </a:r>
            <a:endParaRPr lang="en-US" sz="8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676400" y="3124200"/>
            <a:ext cx="4876800" cy="2862322"/>
          </a:xfrm>
          <a:prstGeom prst="rect">
            <a:avLst/>
          </a:prstGeom>
          <a:noFill/>
        </p:spPr>
        <p:txBody>
          <a:bodyPr wrap="square" rtlCol="0">
            <a:spAutoFit/>
          </a:bodyPr>
          <a:lstStyle/>
          <a:p>
            <a:r>
              <a:rPr lang="en-US" sz="3600" b="1" dirty="0" smtClean="0"/>
              <a:t>Actors: </a:t>
            </a:r>
            <a:r>
              <a:rPr lang="en-US" sz="3600" dirty="0" smtClean="0"/>
              <a:t>robots</a:t>
            </a:r>
          </a:p>
          <a:p>
            <a:r>
              <a:rPr lang="en-US" sz="3600" b="1" dirty="0" smtClean="0"/>
              <a:t>Directors: </a:t>
            </a:r>
            <a:r>
              <a:rPr lang="en-US" sz="3600" dirty="0" smtClean="0"/>
              <a:t>none</a:t>
            </a:r>
          </a:p>
          <a:p>
            <a:r>
              <a:rPr lang="en-US" sz="3600" b="1" dirty="0" smtClean="0"/>
              <a:t>Public: </a:t>
            </a:r>
            <a:r>
              <a:rPr lang="en-US" sz="3600" dirty="0" smtClean="0"/>
              <a:t>no feedback</a:t>
            </a:r>
          </a:p>
          <a:p>
            <a:r>
              <a:rPr lang="en-US" sz="3600" b="1" dirty="0" smtClean="0"/>
              <a:t>Action: </a:t>
            </a:r>
            <a:r>
              <a:rPr lang="en-US" sz="3600" dirty="0" smtClean="0"/>
              <a:t> fixed</a:t>
            </a:r>
          </a:p>
          <a:p>
            <a:r>
              <a:rPr lang="en-US" sz="3600" b="1" dirty="0" smtClean="0"/>
              <a:t>Example: </a:t>
            </a:r>
            <a:r>
              <a:rPr lang="en-US" sz="3600" dirty="0" smtClean="0"/>
              <a:t>Disney World</a:t>
            </a:r>
            <a:endParaRPr lang="en-US" sz="3600" dirty="0"/>
          </a:p>
        </p:txBody>
      </p:sp>
    </p:spTree>
    <p:extLst>
      <p:ext uri="{BB962C8B-B14F-4D97-AF65-F5344CB8AC3E}">
        <p14:creationId xmlns:p14="http://schemas.microsoft.com/office/powerpoint/2010/main" val="28679274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01000" cy="313932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6600" b="1" dirty="0" smtClean="0">
                <a:solidFill>
                  <a:srgbClr val="FF0000"/>
                </a:solidFill>
                <a:effectLst>
                  <a:outerShdw blurRad="38100" dist="38100" dir="2700000" algn="tl">
                    <a:srgbClr val="000000">
                      <a:alpha val="43137"/>
                    </a:srgbClr>
                  </a:outerShdw>
                </a:effectLst>
              </a:rPr>
              <a:t>Theatre of Robots </a:t>
            </a:r>
          </a:p>
          <a:p>
            <a:pPr algn="ctr"/>
            <a:r>
              <a:rPr lang="en-US" sz="6600" b="1" dirty="0" smtClean="0">
                <a:solidFill>
                  <a:srgbClr val="FF0000"/>
                </a:solidFill>
                <a:effectLst>
                  <a:outerShdw blurRad="38100" dist="38100" dir="2700000" algn="tl">
                    <a:srgbClr val="000000">
                      <a:alpha val="43137"/>
                    </a:srgbClr>
                  </a:outerShdw>
                </a:effectLst>
              </a:rPr>
              <a:t>and Actors (contemporary)</a:t>
            </a:r>
            <a:endParaRPr lang="en-US" sz="66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33400" y="3875544"/>
            <a:ext cx="8229600" cy="2677656"/>
          </a:xfrm>
          <a:prstGeom prst="rect">
            <a:avLst/>
          </a:prstGeom>
          <a:noFill/>
        </p:spPr>
        <p:txBody>
          <a:bodyPr wrap="square" rtlCol="0">
            <a:spAutoFit/>
          </a:bodyPr>
          <a:lstStyle/>
          <a:p>
            <a:r>
              <a:rPr lang="en-US" sz="2800" b="1" dirty="0" smtClean="0"/>
              <a:t>Actors: </a:t>
            </a:r>
            <a:r>
              <a:rPr lang="en-US" sz="2800" dirty="0" smtClean="0"/>
              <a:t>robots</a:t>
            </a:r>
          </a:p>
          <a:p>
            <a:r>
              <a:rPr lang="en-US" sz="2800" b="1" dirty="0" smtClean="0"/>
              <a:t>Actors: </a:t>
            </a:r>
            <a:r>
              <a:rPr lang="en-US" sz="2800" dirty="0" smtClean="0"/>
              <a:t>humans</a:t>
            </a:r>
          </a:p>
          <a:p>
            <a:r>
              <a:rPr lang="en-US" sz="2800" b="1" dirty="0" smtClean="0"/>
              <a:t>Directors: </a:t>
            </a:r>
            <a:r>
              <a:rPr lang="en-US" sz="2800" dirty="0" smtClean="0"/>
              <a:t>humans</a:t>
            </a:r>
          </a:p>
          <a:p>
            <a:r>
              <a:rPr lang="en-US" sz="2800" b="1" dirty="0" smtClean="0"/>
              <a:t>Public: </a:t>
            </a:r>
            <a:r>
              <a:rPr lang="en-US" sz="2800" dirty="0" smtClean="0"/>
              <a:t>traditional feedback, works only for human actors</a:t>
            </a:r>
          </a:p>
          <a:p>
            <a:r>
              <a:rPr lang="en-US" sz="2800" b="1" dirty="0" smtClean="0"/>
              <a:t>Action: </a:t>
            </a:r>
            <a:r>
              <a:rPr lang="en-US" sz="2800" dirty="0" smtClean="0"/>
              <a:t>basically fixed, as in standard theatre</a:t>
            </a:r>
            <a:endParaRPr lang="en-US" sz="2800" dirty="0"/>
          </a:p>
        </p:txBody>
      </p:sp>
    </p:spTree>
    <p:extLst>
      <p:ext uri="{BB962C8B-B14F-4D97-AF65-F5344CB8AC3E}">
        <p14:creationId xmlns:p14="http://schemas.microsoft.com/office/powerpoint/2010/main" val="38331358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0" b="1" dirty="0" smtClean="0">
                <a:effectLst>
                  <a:outerShdw blurRad="38100" dist="38100" dir="2700000" algn="tl">
                    <a:srgbClr val="000000">
                      <a:alpha val="43137"/>
                    </a:srgbClr>
                  </a:outerShdw>
                </a:effectLst>
              </a:rPr>
              <a:t>Theatre of Robots </a:t>
            </a:r>
          </a:p>
          <a:p>
            <a:pPr algn="ctr"/>
            <a:r>
              <a:rPr lang="en-US" sz="8000" b="1" dirty="0" smtClean="0">
                <a:effectLst>
                  <a:outerShdw blurRad="38100" dist="38100" dir="2700000" algn="tl">
                    <a:srgbClr val="000000">
                      <a:alpha val="43137"/>
                    </a:srgbClr>
                  </a:outerShdw>
                </a:effectLst>
              </a:rPr>
              <a:t>and Actors (</a:t>
            </a:r>
            <a:r>
              <a:rPr lang="en-US" sz="8000" b="1" dirty="0" smtClean="0">
                <a:solidFill>
                  <a:srgbClr val="FF0000"/>
                </a:solidFill>
                <a:effectLst>
                  <a:outerShdw blurRad="38100" dist="38100" dir="2700000" algn="tl">
                    <a:srgbClr val="000000">
                      <a:alpha val="43137"/>
                    </a:srgbClr>
                  </a:outerShdw>
                </a:effectLst>
              </a:rPr>
              <a:t>future</a:t>
            </a:r>
            <a:r>
              <a:rPr lang="en-US" sz="8000" b="1" dirty="0" smtClean="0">
                <a:effectLst>
                  <a:outerShdw blurRad="38100" dist="38100" dir="2700000" algn="tl">
                    <a:srgbClr val="000000">
                      <a:alpha val="43137"/>
                    </a:srgbClr>
                  </a:outerShdw>
                </a:effectLst>
              </a:rPr>
              <a:t>)</a:t>
            </a:r>
            <a:endParaRPr lang="en-US" sz="8000" b="1" dirty="0">
              <a:effectLst>
                <a:outerShdw blurRad="38100" dist="38100" dir="2700000" algn="tl">
                  <a:srgbClr val="000000">
                    <a:alpha val="43137"/>
                  </a:srgbClr>
                </a:outerShdw>
              </a:effectLst>
            </a:endParaRPr>
          </a:p>
        </p:txBody>
      </p:sp>
      <p:sp>
        <p:nvSpPr>
          <p:cNvPr id="3" name="TextBox 2"/>
          <p:cNvSpPr txBox="1"/>
          <p:nvPr/>
        </p:nvSpPr>
        <p:spPr>
          <a:xfrm>
            <a:off x="533400" y="3444657"/>
            <a:ext cx="8229600" cy="3108543"/>
          </a:xfrm>
          <a:prstGeom prst="rect">
            <a:avLst/>
          </a:prstGeom>
          <a:noFill/>
        </p:spPr>
        <p:txBody>
          <a:bodyPr wrap="square" rtlCol="0">
            <a:spAutoFit/>
          </a:bodyPr>
          <a:lstStyle/>
          <a:p>
            <a:r>
              <a:rPr lang="en-US" sz="2800" b="1" dirty="0" smtClean="0"/>
              <a:t>Actors: </a:t>
            </a:r>
            <a:r>
              <a:rPr lang="en-US" sz="2800" dirty="0" smtClean="0"/>
              <a:t>robots</a:t>
            </a:r>
          </a:p>
          <a:p>
            <a:r>
              <a:rPr lang="en-US" sz="2800" b="1" dirty="0" smtClean="0"/>
              <a:t>Actors: </a:t>
            </a:r>
            <a:r>
              <a:rPr lang="en-US" sz="2800" dirty="0" smtClean="0"/>
              <a:t>humans</a:t>
            </a:r>
          </a:p>
          <a:p>
            <a:r>
              <a:rPr lang="en-US" sz="2800" b="1" dirty="0" smtClean="0"/>
              <a:t>Directors: </a:t>
            </a:r>
            <a:r>
              <a:rPr lang="en-US" sz="2800" dirty="0" smtClean="0"/>
              <a:t>humans </a:t>
            </a:r>
            <a:r>
              <a:rPr lang="en-US" sz="2800" b="1" dirty="0" smtClean="0">
                <a:solidFill>
                  <a:srgbClr val="FF0000"/>
                </a:solidFill>
                <a:effectLst>
                  <a:outerShdw blurRad="38100" dist="38100" dir="2700000" algn="tl">
                    <a:srgbClr val="000000">
                      <a:alpha val="43137"/>
                    </a:srgbClr>
                  </a:outerShdw>
                </a:effectLst>
              </a:rPr>
              <a:t>+ universal editors</a:t>
            </a:r>
          </a:p>
          <a:p>
            <a:r>
              <a:rPr lang="en-US" sz="2800" b="1" dirty="0" smtClean="0"/>
              <a:t>Public</a:t>
            </a:r>
            <a:r>
              <a:rPr lang="en-US" sz="2800" dirty="0" smtClean="0">
                <a:solidFill>
                  <a:srgbClr val="FF0000"/>
                </a:solidFill>
                <a:effectLst>
                  <a:outerShdw blurRad="38100" dist="38100" dir="2700000" algn="tl">
                    <a:srgbClr val="000000">
                      <a:alpha val="43137"/>
                    </a:srgbClr>
                  </a:outerShdw>
                </a:effectLst>
              </a:rPr>
              <a:t>: traditional feedback, like clapping, </a:t>
            </a:r>
            <a:r>
              <a:rPr lang="en-US" sz="2800" dirty="0" err="1" smtClean="0">
                <a:solidFill>
                  <a:srgbClr val="FF0000"/>
                </a:solidFill>
                <a:effectLst>
                  <a:outerShdw blurRad="38100" dist="38100" dir="2700000" algn="tl">
                    <a:srgbClr val="000000">
                      <a:alpha val="43137"/>
                    </a:srgbClr>
                  </a:outerShdw>
                </a:effectLst>
              </a:rPr>
              <a:t>hecking</a:t>
            </a:r>
            <a:r>
              <a:rPr lang="en-US" sz="2800" dirty="0" smtClean="0">
                <a:solidFill>
                  <a:srgbClr val="FF0000"/>
                </a:solidFill>
                <a:effectLst>
                  <a:outerShdw blurRad="38100" dist="38100" dir="2700000" algn="tl">
                    <a:srgbClr val="000000">
                      <a:alpha val="43137"/>
                    </a:srgbClr>
                  </a:outerShdw>
                </a:effectLst>
              </a:rPr>
              <a:t>, works for both robot and  human actors</a:t>
            </a:r>
          </a:p>
          <a:p>
            <a:r>
              <a:rPr lang="en-US" sz="2800" b="1" dirty="0" smtClean="0"/>
              <a:t>Action</a:t>
            </a:r>
            <a:r>
              <a:rPr lang="en-US" sz="2800" b="1" dirty="0" smtClean="0">
                <a:solidFill>
                  <a:srgbClr val="FF0000"/>
                </a:solidFill>
                <a:effectLst>
                  <a:outerShdw blurRad="38100" dist="38100" dir="2700000" algn="tl">
                    <a:srgbClr val="000000">
                      <a:alpha val="43137"/>
                    </a:srgbClr>
                  </a:outerShdw>
                </a:effectLst>
              </a:rPr>
              <a:t>: </a:t>
            </a:r>
            <a:r>
              <a:rPr lang="en-US" sz="2800" dirty="0" smtClean="0">
                <a:solidFill>
                  <a:srgbClr val="FF0000"/>
                </a:solidFill>
                <a:effectLst>
                  <a:outerShdw blurRad="38100" dist="38100" dir="2700000" algn="tl">
                    <a:srgbClr val="000000">
                      <a:alpha val="43137"/>
                    </a:srgbClr>
                  </a:outerShdw>
                </a:effectLst>
              </a:rPr>
              <a:t>improvisational, as in standard  improvisational theatre</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5509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1">
              <a:lumMod val="20000"/>
              <a:lumOff val="80000"/>
            </a:schemeClr>
          </a:solidFill>
        </p:spPr>
        <p:txBody>
          <a:bodyPr>
            <a:noAutofit/>
          </a:bodyPr>
          <a:lstStyle/>
          <a:p>
            <a:r>
              <a:rPr lang="en-US" sz="8800" b="1" dirty="0" smtClean="0">
                <a:solidFill>
                  <a:srgbClr val="FF0000"/>
                </a:solidFill>
                <a:effectLst>
                  <a:outerShdw blurRad="38100" dist="38100" dir="2700000" algn="tl">
                    <a:srgbClr val="000000">
                      <a:alpha val="43137"/>
                    </a:srgbClr>
                  </a:outerShdw>
                </a:effectLst>
              </a:rPr>
              <a:t>A question</a:t>
            </a:r>
            <a:endParaRPr lang="en-US" sz="8800" b="1"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762000" y="1905000"/>
            <a:ext cx="7315200" cy="2308324"/>
          </a:xfrm>
          <a:prstGeom prst="rect">
            <a:avLst/>
          </a:prstGeom>
          <a:solidFill>
            <a:schemeClr val="accent1">
              <a:lumMod val="20000"/>
              <a:lumOff val="80000"/>
            </a:schemeClr>
          </a:solidFill>
        </p:spPr>
        <p:txBody>
          <a:bodyPr wrap="square" rtlCol="0">
            <a:spAutoFit/>
          </a:bodyPr>
          <a:lstStyle/>
          <a:p>
            <a:pPr algn="ctr"/>
            <a:r>
              <a:rPr lang="en-US" sz="4800" b="1" dirty="0" smtClean="0">
                <a:effectLst>
                  <a:outerShdw blurRad="38100" dist="38100" dir="2700000" algn="tl">
                    <a:srgbClr val="000000">
                      <a:alpha val="43137"/>
                    </a:srgbClr>
                  </a:outerShdw>
                </a:effectLst>
              </a:rPr>
              <a:t>Can you propose other types of robot  theatre than those discussed above?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4146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8197"/>
            <a:ext cx="8229600" cy="743803"/>
          </a:xfrm>
          <a:solidFill>
            <a:srgbClr val="FFFF00"/>
          </a:solidFill>
        </p:spPr>
        <p:txBody>
          <a:bodyPr>
            <a:noAutofit/>
          </a:bodyPr>
          <a:lstStyle/>
          <a:p>
            <a:r>
              <a:rPr lang="en-US" sz="7200" b="1" dirty="0" smtClean="0">
                <a:solidFill>
                  <a:srgbClr val="FF0000"/>
                </a:solidFill>
                <a:effectLst>
                  <a:outerShdw blurRad="38100" dist="38100" dir="2700000" algn="tl">
                    <a:srgbClr val="000000">
                      <a:alpha val="43137"/>
                    </a:srgbClr>
                  </a:outerShdw>
                </a:effectLst>
              </a:rPr>
              <a:t>Conclusions</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062" y="914400"/>
            <a:ext cx="8916537" cy="5791200"/>
          </a:xfrm>
        </p:spPr>
        <p:txBody>
          <a:bodyPr>
            <a:normAutofit lnSpcReduction="10000"/>
          </a:bodyPr>
          <a:lstStyle/>
          <a:p>
            <a:pPr marL="514350" indent="-514350">
              <a:buFont typeface="+mj-lt"/>
              <a:buAutoNum type="arabicPeriod"/>
            </a:pPr>
            <a:r>
              <a:rPr lang="en-US" dirty="0" smtClean="0"/>
              <a:t>It is an important topic how to describe motion for a robot.</a:t>
            </a:r>
          </a:p>
          <a:p>
            <a:pPr marL="514350" indent="-514350">
              <a:buFont typeface="+mj-lt"/>
              <a:buAutoNum type="arabicPeriod"/>
            </a:pPr>
            <a:r>
              <a:rPr lang="en-US" dirty="0" smtClean="0"/>
              <a:t>Behavior is input-output relation between sensors and effectors. It generalizes motion and can be described in similar ways.</a:t>
            </a:r>
          </a:p>
          <a:p>
            <a:pPr marL="514350" indent="-514350">
              <a:buFont typeface="+mj-lt"/>
              <a:buAutoNum type="arabicPeriod"/>
            </a:pPr>
            <a:r>
              <a:rPr lang="en-US" dirty="0" smtClean="0"/>
              <a:t>Various editors and robot languages are used to describe motions and behaviors.</a:t>
            </a:r>
          </a:p>
          <a:p>
            <a:pPr marL="514350" indent="-514350">
              <a:buFont typeface="+mj-lt"/>
              <a:buAutoNum type="arabicPeriod"/>
            </a:pPr>
            <a:r>
              <a:rPr lang="en-US" dirty="0" smtClean="0"/>
              <a:t>Concepts from language theory, computer science, control, language design, Digital Signal Processing can be used.</a:t>
            </a:r>
          </a:p>
          <a:p>
            <a:pPr marL="514350" indent="-514350">
              <a:buFont typeface="+mj-lt"/>
              <a:buAutoNum type="arabicPeriod"/>
            </a:pPr>
            <a:r>
              <a:rPr lang="en-US" dirty="0" smtClean="0"/>
              <a:t>Various models of robot theatre are possible. Each would require a different type of editor.</a:t>
            </a:r>
            <a:endParaRPr lang="en-US" dirty="0"/>
          </a:p>
        </p:txBody>
      </p:sp>
    </p:spTree>
    <p:extLst>
      <p:ext uri="{BB962C8B-B14F-4D97-AF65-F5344CB8AC3E}">
        <p14:creationId xmlns:p14="http://schemas.microsoft.com/office/powerpoint/2010/main" val="2888089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0"/>
            <a:ext cx="8229600" cy="685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Questions and Problems (1)</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14400"/>
            <a:ext cx="8839200" cy="5715000"/>
          </a:xfrm>
        </p:spPr>
        <p:txBody>
          <a:bodyPr>
            <a:noAutofit/>
          </a:bodyPr>
          <a:lstStyle/>
          <a:p>
            <a:pPr marL="514350" indent="-514350">
              <a:buFont typeface="+mj-lt"/>
              <a:buAutoNum type="arabicPeriod"/>
            </a:pPr>
            <a:r>
              <a:rPr lang="en-US" sz="2000" dirty="0" smtClean="0"/>
              <a:t>What kind of theories are used or can be used for developing a complete theatre of autonomous interactive improvisational robots that would act together with humans?</a:t>
            </a:r>
          </a:p>
          <a:p>
            <a:pPr marL="514350" indent="-514350">
              <a:buFont typeface="+mj-lt"/>
              <a:buAutoNum type="arabicPeriod"/>
            </a:pPr>
            <a:r>
              <a:rPr lang="en-US" sz="2000" dirty="0" smtClean="0"/>
              <a:t>Propose a new theory- research area for robot theatre, explain what it will bring to the robot theatre as intended above.</a:t>
            </a:r>
          </a:p>
          <a:p>
            <a:pPr marL="514350" indent="-514350">
              <a:buFont typeface="+mj-lt"/>
              <a:buAutoNum type="arabicPeriod"/>
            </a:pPr>
            <a:r>
              <a:rPr lang="en-US" sz="2000" dirty="0" smtClean="0"/>
              <a:t>Describe some examples of robot motion and robot behavior editors.</a:t>
            </a:r>
          </a:p>
          <a:p>
            <a:pPr marL="514350" indent="-514350">
              <a:buFont typeface="+mj-lt"/>
              <a:buAutoNum type="arabicPeriod"/>
            </a:pPr>
            <a:r>
              <a:rPr lang="en-US" sz="2000" dirty="0" smtClean="0"/>
              <a:t>Propose a new type of an editor based on some software area that you are familiar with.</a:t>
            </a:r>
          </a:p>
          <a:p>
            <a:pPr marL="514350" indent="-514350">
              <a:buFont typeface="+mj-lt"/>
              <a:buAutoNum type="arabicPeriod"/>
            </a:pPr>
            <a:r>
              <a:rPr lang="en-US" sz="2000" dirty="0" smtClean="0"/>
              <a:t>Define regular languages</a:t>
            </a:r>
          </a:p>
          <a:p>
            <a:pPr marL="514350" indent="-514350">
              <a:buFont typeface="+mj-lt"/>
              <a:buAutoNum type="arabicPeriod"/>
            </a:pPr>
            <a:r>
              <a:rPr lang="en-US" sz="2000" dirty="0" smtClean="0"/>
              <a:t>Give example of a regular language and a machine accepting this language.</a:t>
            </a:r>
          </a:p>
          <a:p>
            <a:pPr marL="514350" indent="-514350">
              <a:buFont typeface="+mj-lt"/>
              <a:buAutoNum type="arabicPeriod"/>
            </a:pPr>
            <a:r>
              <a:rPr lang="en-US" sz="2000" dirty="0" smtClean="0"/>
              <a:t>Discuss possible extensions to classical regular languages.</a:t>
            </a:r>
          </a:p>
          <a:p>
            <a:pPr marL="514350" indent="-514350">
              <a:buFont typeface="+mj-lt"/>
              <a:buAutoNum type="arabicPeriod"/>
            </a:pPr>
            <a:r>
              <a:rPr lang="en-US" sz="2000" dirty="0" smtClean="0"/>
              <a:t>Why regular languages and their extensions are useful for robotics?</a:t>
            </a:r>
          </a:p>
          <a:p>
            <a:pPr marL="514350" indent="-514350">
              <a:buFont typeface="+mj-lt"/>
              <a:buAutoNum type="arabicPeriod"/>
            </a:pPr>
            <a:r>
              <a:rPr lang="en-US" sz="2000" dirty="0" smtClean="0"/>
              <a:t>What is the relation between regular languages and automata?</a:t>
            </a:r>
            <a:r>
              <a:rPr lang="en-US" sz="2000" dirty="0"/>
              <a:t> </a:t>
            </a:r>
            <a:endParaRPr lang="en-US" sz="2000" dirty="0" smtClean="0"/>
          </a:p>
          <a:p>
            <a:pPr marL="514350" indent="-514350">
              <a:buFont typeface="+mj-lt"/>
              <a:buAutoNum type="arabicPeriod"/>
            </a:pPr>
            <a:r>
              <a:rPr lang="en-US" sz="2000" dirty="0" smtClean="0"/>
              <a:t>Explain the difference </a:t>
            </a:r>
            <a:r>
              <a:rPr lang="en-US" sz="2000" dirty="0"/>
              <a:t>between Set-theoretical and Sequence-operational semantics</a:t>
            </a:r>
          </a:p>
        </p:txBody>
      </p:sp>
    </p:spTree>
    <p:extLst>
      <p:ext uri="{BB962C8B-B14F-4D97-AF65-F5344CB8AC3E}">
        <p14:creationId xmlns:p14="http://schemas.microsoft.com/office/powerpoint/2010/main" val="32848045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0"/>
            <a:ext cx="8229600" cy="685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Questions and Problems (2)</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14400"/>
            <a:ext cx="8839200" cy="5715000"/>
          </a:xfrm>
        </p:spPr>
        <p:txBody>
          <a:bodyPr>
            <a:normAutofit/>
          </a:bodyPr>
          <a:lstStyle/>
          <a:p>
            <a:pPr marL="514350" indent="-514350">
              <a:buFont typeface="+mj-lt"/>
              <a:buAutoNum type="arabicPeriod"/>
            </a:pPr>
            <a:r>
              <a:rPr lang="en-US" sz="2000" dirty="0" smtClean="0"/>
              <a:t>Using </a:t>
            </a:r>
            <a:r>
              <a:rPr lang="en-US" sz="2000" dirty="0" err="1" smtClean="0"/>
              <a:t>Brzozowski’s</a:t>
            </a:r>
            <a:r>
              <a:rPr lang="en-US" sz="2000" dirty="0" smtClean="0"/>
              <a:t> Method convert a regular language a* (bb)* + b* (aa)* to an automaton.</a:t>
            </a:r>
          </a:p>
          <a:p>
            <a:pPr marL="514350" indent="-514350">
              <a:buFont typeface="+mj-lt"/>
              <a:buAutoNum type="arabicPeriod"/>
            </a:pPr>
            <a:r>
              <a:rPr lang="en-US" sz="2000" dirty="0" smtClean="0"/>
              <a:t>Find some robot motion problem that you can represent by a regular expression and next find the automaton for this problem.</a:t>
            </a:r>
            <a:endParaRPr lang="en-US" sz="2000" dirty="0"/>
          </a:p>
          <a:p>
            <a:pPr marL="514350" indent="-514350">
              <a:buFont typeface="+mj-lt"/>
              <a:buAutoNum type="arabicPeriod"/>
            </a:pPr>
            <a:r>
              <a:rPr lang="en-US" sz="2000" dirty="0" smtClean="0"/>
              <a:t> What would be in your opinion an ideal GUI for a humanoid robot of your choice. Explain.</a:t>
            </a:r>
          </a:p>
          <a:p>
            <a:pPr marL="514350" indent="-514350">
              <a:buFont typeface="+mj-lt"/>
              <a:buAutoNum type="arabicPeriod"/>
            </a:pPr>
            <a:r>
              <a:rPr lang="en-US" sz="2000" dirty="0" smtClean="0"/>
              <a:t>How to integrate sound and music into robot theatre? How this should be represented in an ideal editor program?</a:t>
            </a:r>
          </a:p>
          <a:p>
            <a:pPr marL="514350" indent="-514350">
              <a:buFont typeface="+mj-lt"/>
              <a:buAutoNum type="arabicPeriod"/>
            </a:pPr>
            <a:r>
              <a:rPr lang="en-US" sz="2000" dirty="0" smtClean="0"/>
              <a:t>Discuss the topic: “motion as a set of waveforms for each degree of freedom”. How we can relate this definition of motion to Fourier Analysis, filtering and Digital Signal Processing?</a:t>
            </a:r>
          </a:p>
          <a:p>
            <a:pPr marL="514350" indent="-514350">
              <a:buFont typeface="+mj-lt"/>
              <a:buAutoNum type="arabicPeriod"/>
            </a:pPr>
            <a:r>
              <a:rPr lang="en-US" sz="2000" dirty="0" smtClean="0"/>
              <a:t>Give example of a simple robot arm  motion in terms of waveforms for each degree of freedom.</a:t>
            </a:r>
          </a:p>
          <a:p>
            <a:pPr marL="514350" indent="-514350">
              <a:buFont typeface="+mj-lt"/>
              <a:buAutoNum type="arabicPeriod"/>
            </a:pPr>
            <a:r>
              <a:rPr lang="en-US" sz="2000" dirty="0" smtClean="0"/>
              <a:t>How the motion can be acquired for a humanoid robot? How motion of one robot can be transformed  / transferred to another similar robot?</a:t>
            </a:r>
          </a:p>
          <a:p>
            <a:pPr marL="514350" indent="-514350">
              <a:buFont typeface="+mj-lt"/>
              <a:buAutoNum type="arabicPeriod"/>
            </a:pPr>
            <a:r>
              <a:rPr lang="en-US" sz="2000" dirty="0" smtClean="0"/>
              <a:t>Present ideas of transforming motions in some formal models. Give examples.</a:t>
            </a:r>
            <a:endParaRPr lang="en-US" sz="2000" dirty="0"/>
          </a:p>
        </p:txBody>
      </p:sp>
    </p:spTree>
    <p:extLst>
      <p:ext uri="{BB962C8B-B14F-4D97-AF65-F5344CB8AC3E}">
        <p14:creationId xmlns:p14="http://schemas.microsoft.com/office/powerpoint/2010/main" val="3433251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0"/>
            <a:ext cx="8229600" cy="685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Questions and Problems (3)</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14400"/>
            <a:ext cx="8839200" cy="5715000"/>
          </a:xfrm>
        </p:spPr>
        <p:txBody>
          <a:bodyPr>
            <a:normAutofit fontScale="85000" lnSpcReduction="10000"/>
          </a:bodyPr>
          <a:lstStyle/>
          <a:p>
            <a:pPr marL="514350" indent="-514350">
              <a:buFont typeface="+mj-lt"/>
              <a:buAutoNum type="arabicPeriod"/>
            </a:pPr>
            <a:r>
              <a:rPr lang="en-US" sz="2000" dirty="0" smtClean="0"/>
              <a:t>Explain different concepts of robot theatre. Interactive. Improvisational.</a:t>
            </a:r>
          </a:p>
          <a:p>
            <a:pPr marL="514350" indent="-514350">
              <a:buFont typeface="+mj-lt"/>
              <a:buAutoNum type="arabicPeriod"/>
            </a:pPr>
            <a:r>
              <a:rPr lang="en-US" sz="2000" dirty="0" smtClean="0"/>
              <a:t>What is autonomous robot?</a:t>
            </a:r>
          </a:p>
          <a:p>
            <a:pPr marL="514350" indent="-514350">
              <a:buFont typeface="+mj-lt"/>
              <a:buAutoNum type="arabicPeriod"/>
            </a:pPr>
            <a:r>
              <a:rPr lang="en-US" sz="2000" dirty="0" smtClean="0"/>
              <a:t>Give examples of Probability Event Generators in robotics</a:t>
            </a:r>
          </a:p>
          <a:p>
            <a:pPr marL="514350" indent="-514350">
              <a:buFont typeface="+mj-lt"/>
              <a:buAutoNum type="arabicPeriod"/>
            </a:pPr>
            <a:r>
              <a:rPr lang="en-US" sz="2000" dirty="0" smtClean="0"/>
              <a:t>Write various Event Expressions for motion of humanoid robots in constrained environments such as narrow corridors or classrooms with desks and chairs.</a:t>
            </a:r>
            <a:r>
              <a:rPr lang="en-US" sz="2000" dirty="0">
                <a:solidFill>
                  <a:srgbClr val="00B050"/>
                </a:solidFill>
              </a:rPr>
              <a:t> (homework</a:t>
            </a:r>
            <a:r>
              <a:rPr lang="en-US" sz="2000" dirty="0" smtClean="0">
                <a:solidFill>
                  <a:srgbClr val="00B050"/>
                </a:solidFill>
              </a:rPr>
              <a:t>)</a:t>
            </a:r>
            <a:endParaRPr lang="en-US" sz="2000" dirty="0" smtClean="0"/>
          </a:p>
          <a:p>
            <a:pPr marL="514350" indent="-514350">
              <a:buFont typeface="+mj-lt"/>
              <a:buAutoNum type="arabicPeriod"/>
            </a:pPr>
            <a:r>
              <a:rPr lang="en-US" sz="2000" dirty="0" smtClean="0"/>
              <a:t>Describe the role of perception in interaction with a robot.</a:t>
            </a:r>
            <a:r>
              <a:rPr lang="en-US" sz="2000" dirty="0">
                <a:solidFill>
                  <a:srgbClr val="00B050"/>
                </a:solidFill>
              </a:rPr>
              <a:t> </a:t>
            </a:r>
            <a:r>
              <a:rPr lang="en-US" sz="2000" dirty="0" smtClean="0"/>
              <a:t>Show a practical program for this </a:t>
            </a:r>
            <a:r>
              <a:rPr lang="en-US" sz="2000" dirty="0" smtClean="0">
                <a:solidFill>
                  <a:srgbClr val="00B050"/>
                </a:solidFill>
              </a:rPr>
              <a:t>(homework)</a:t>
            </a:r>
            <a:endParaRPr lang="en-US" sz="2000" dirty="0" smtClean="0"/>
          </a:p>
          <a:p>
            <a:pPr marL="514350" indent="-514350">
              <a:buFont typeface="+mj-lt"/>
              <a:buAutoNum type="arabicPeriod"/>
            </a:pPr>
            <a:r>
              <a:rPr lang="en-US" sz="2000" dirty="0" smtClean="0"/>
              <a:t>Give examples of robot perception other than computer-vision based. What is a perception of a small humanoid robot such as Jimmy?</a:t>
            </a:r>
          </a:p>
          <a:p>
            <a:pPr marL="514350" indent="-514350">
              <a:buFont typeface="+mj-lt"/>
              <a:buAutoNum type="arabicPeriod"/>
            </a:pPr>
            <a:r>
              <a:rPr lang="en-US" sz="2000" dirty="0" smtClean="0"/>
              <a:t>Describe the role of Kinects and cameras:</a:t>
            </a:r>
          </a:p>
          <a:p>
            <a:pPr marL="914400" lvl="1" indent="-514350">
              <a:buFont typeface="+mj-lt"/>
              <a:buAutoNum type="arabicPeriod"/>
            </a:pPr>
            <a:r>
              <a:rPr lang="en-US" sz="1600" dirty="0" smtClean="0"/>
              <a:t>Located on a robot and looking at environment</a:t>
            </a:r>
          </a:p>
          <a:p>
            <a:pPr marL="914400" lvl="1" indent="-514350">
              <a:buFont typeface="+mj-lt"/>
              <a:buAutoNum type="arabicPeriod"/>
            </a:pPr>
            <a:r>
              <a:rPr lang="en-US" sz="1600" dirty="0" smtClean="0"/>
              <a:t>Located on the ceiling and looking at the whole scene</a:t>
            </a:r>
          </a:p>
          <a:p>
            <a:pPr marL="914400" lvl="1" indent="-514350">
              <a:buFont typeface="+mj-lt"/>
              <a:buAutoNum type="arabicPeriod"/>
            </a:pPr>
            <a:r>
              <a:rPr lang="en-US" sz="1600" dirty="0" smtClean="0"/>
              <a:t>Located towards the audience and perceiving their behaviors.</a:t>
            </a:r>
            <a:endParaRPr lang="en-US" sz="1600" dirty="0"/>
          </a:p>
          <a:p>
            <a:pPr marL="514350" indent="-514350">
              <a:buFont typeface="+mj-lt"/>
              <a:buAutoNum type="arabicPeriod"/>
            </a:pPr>
            <a:r>
              <a:rPr lang="en-US" sz="2400" dirty="0" smtClean="0"/>
              <a:t>Based on you theoretical and practical knowledge gained so far in class propose new concepts for robot theatre based on your critical assessment of current robot theatres.</a:t>
            </a:r>
          </a:p>
          <a:p>
            <a:pPr marL="514350" indent="-514350">
              <a:buFont typeface="+mj-lt"/>
              <a:buAutoNum type="arabicPeriod"/>
            </a:pPr>
            <a:r>
              <a:rPr lang="en-US" sz="2400" dirty="0" smtClean="0"/>
              <a:t>How these concepts can be used for a robot that communicates whole day with a bedridden old patient.</a:t>
            </a:r>
          </a:p>
          <a:p>
            <a:pPr marL="514350" indent="-514350">
              <a:buFont typeface="+mj-lt"/>
              <a:buAutoNum type="arabicPeriod"/>
            </a:pPr>
            <a:r>
              <a:rPr lang="en-US" sz="2400" dirty="0" smtClean="0"/>
              <a:t> Explain the concepts of Acceptor, Generator and Transformer in terms of automata describing various types of humanoid robot behaviors.</a:t>
            </a:r>
          </a:p>
        </p:txBody>
      </p:sp>
    </p:spTree>
    <p:extLst>
      <p:ext uri="{BB962C8B-B14F-4D97-AF65-F5344CB8AC3E}">
        <p14:creationId xmlns:p14="http://schemas.microsoft.com/office/powerpoint/2010/main" val="7970705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0"/>
            <a:ext cx="8229600" cy="685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Questions and Problems (4)</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14400"/>
            <a:ext cx="8839200" cy="5715000"/>
          </a:xfrm>
        </p:spPr>
        <p:txBody>
          <a:bodyPr>
            <a:normAutofit fontScale="92500" lnSpcReduction="20000"/>
          </a:bodyPr>
          <a:lstStyle/>
          <a:p>
            <a:pPr marL="514350" indent="-514350">
              <a:buFont typeface="+mj-lt"/>
              <a:buAutoNum type="arabicPeriod"/>
            </a:pPr>
            <a:r>
              <a:rPr lang="en-US" sz="2400" dirty="0" smtClean="0"/>
              <a:t>Write a very simple motion editor without regular expressions in language LISP.</a:t>
            </a:r>
            <a:r>
              <a:rPr lang="en-US" sz="2400" dirty="0">
                <a:solidFill>
                  <a:srgbClr val="00B050"/>
                </a:solidFill>
              </a:rPr>
              <a:t> (homework)</a:t>
            </a:r>
          </a:p>
          <a:p>
            <a:pPr marL="514350" indent="-514350">
              <a:buFont typeface="+mj-lt"/>
              <a:buAutoNum type="arabicPeriod"/>
            </a:pPr>
            <a:endParaRPr lang="en-US" sz="2400" dirty="0" smtClean="0"/>
          </a:p>
          <a:p>
            <a:pPr marL="514350" indent="-514350">
              <a:buFont typeface="+mj-lt"/>
              <a:buAutoNum type="arabicPeriod"/>
            </a:pPr>
            <a:r>
              <a:rPr lang="en-US" sz="2400" dirty="0" smtClean="0"/>
              <a:t>Write a probabilistic generator of regular expressions in LISP. </a:t>
            </a:r>
            <a:r>
              <a:rPr lang="en-US" sz="2400" dirty="0" smtClean="0">
                <a:solidFill>
                  <a:srgbClr val="00B050"/>
                </a:solidFill>
              </a:rPr>
              <a:t>(homework)</a:t>
            </a:r>
          </a:p>
          <a:p>
            <a:pPr marL="514350" indent="-514350">
              <a:buFont typeface="+mj-lt"/>
              <a:buAutoNum type="arabicPeriod"/>
            </a:pPr>
            <a:r>
              <a:rPr lang="en-US" sz="2400" dirty="0" smtClean="0"/>
              <a:t>Write a simplifier of regular expressions in LISP. Use Boolean and regular expressions simplifications. </a:t>
            </a:r>
            <a:r>
              <a:rPr lang="en-US" sz="2400" dirty="0" smtClean="0">
                <a:solidFill>
                  <a:srgbClr val="00B050"/>
                </a:solidFill>
              </a:rPr>
              <a:t>(homework)</a:t>
            </a:r>
          </a:p>
          <a:p>
            <a:pPr marL="514350" indent="-514350">
              <a:buFont typeface="+mj-lt"/>
              <a:buAutoNum type="arabicPeriod"/>
            </a:pPr>
            <a:r>
              <a:rPr lang="en-US" sz="2400" dirty="0" smtClean="0"/>
              <a:t>Write </a:t>
            </a:r>
            <a:r>
              <a:rPr lang="en-US" sz="2400" dirty="0" err="1" smtClean="0"/>
              <a:t>Brzozowski</a:t>
            </a:r>
            <a:r>
              <a:rPr lang="en-US" sz="2400" dirty="0" smtClean="0"/>
              <a:t> method to convert a regular expression to a finite state machine in LISP. Do not simplify the expressions. (homework)</a:t>
            </a:r>
          </a:p>
          <a:p>
            <a:pPr marL="514350" indent="-514350">
              <a:buFont typeface="+mj-lt"/>
              <a:buAutoNum type="arabicPeriod"/>
            </a:pPr>
            <a:r>
              <a:rPr lang="en-US" sz="2400" dirty="0" smtClean="0"/>
              <a:t>Write a simple music composer in LISP. </a:t>
            </a:r>
            <a:r>
              <a:rPr lang="en-US" sz="2400" dirty="0" smtClean="0">
                <a:solidFill>
                  <a:srgbClr val="00B050"/>
                </a:solidFill>
              </a:rPr>
              <a:t>(homework)</a:t>
            </a:r>
          </a:p>
          <a:p>
            <a:pPr marL="514350" indent="-514350">
              <a:buFont typeface="+mj-lt"/>
              <a:buAutoNum type="arabicPeriod"/>
            </a:pPr>
            <a:r>
              <a:rPr lang="en-US" sz="2400" dirty="0" smtClean="0"/>
              <a:t>Extend </a:t>
            </a:r>
            <a:r>
              <a:rPr lang="en-US" sz="2400" dirty="0" err="1" smtClean="0"/>
              <a:t>Brzozowski’s</a:t>
            </a:r>
            <a:r>
              <a:rPr lang="en-US" sz="2400" dirty="0" smtClean="0"/>
              <a:t> Method to Event Expressions and write a program in LISP to obtain equivalent simplified state Machines </a:t>
            </a:r>
            <a:r>
              <a:rPr lang="en-US" sz="2400" dirty="0" smtClean="0">
                <a:solidFill>
                  <a:srgbClr val="00B050"/>
                </a:solidFill>
              </a:rPr>
              <a:t>(difficult).</a:t>
            </a:r>
          </a:p>
          <a:p>
            <a:pPr marL="514350" indent="-514350">
              <a:buFont typeface="+mj-lt"/>
              <a:buAutoNum type="arabicPeriod"/>
            </a:pPr>
            <a:r>
              <a:rPr lang="en-US" sz="2400" dirty="0" smtClean="0"/>
              <a:t>Write a transformer of  event expressions  in LISP.</a:t>
            </a:r>
            <a:r>
              <a:rPr lang="en-US" sz="2400" dirty="0">
                <a:solidFill>
                  <a:srgbClr val="00B050"/>
                </a:solidFill>
              </a:rPr>
              <a:t> (homework)</a:t>
            </a:r>
          </a:p>
          <a:p>
            <a:pPr marL="514350" indent="-514350">
              <a:buFont typeface="+mj-lt"/>
              <a:buAutoNum type="arabicPeriod"/>
            </a:pPr>
            <a:endParaRPr lang="en-US" sz="2400" dirty="0" smtClean="0"/>
          </a:p>
          <a:p>
            <a:pPr marL="514350" indent="-514350">
              <a:buFont typeface="+mj-lt"/>
              <a:buAutoNum type="arabicPeriod"/>
            </a:pPr>
            <a:r>
              <a:rPr lang="en-US" sz="2400" dirty="0" smtClean="0"/>
              <a:t>Write a program that creates new event expressions by operations of SUM, PRODUCT, COMPLEMENTATION, INVERSION, ITERATION and CONCATENATION on event expressions.</a:t>
            </a:r>
            <a:r>
              <a:rPr lang="en-US" sz="2400" dirty="0">
                <a:solidFill>
                  <a:srgbClr val="00B050"/>
                </a:solidFill>
              </a:rPr>
              <a:t> (homework)</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21175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05600" y="3352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Robot</a:t>
            </a:r>
            <a:endParaRPr lang="en-US" sz="3600" dirty="0"/>
          </a:p>
        </p:txBody>
      </p:sp>
      <p:sp>
        <p:nvSpPr>
          <p:cNvPr id="12" name="Rectangle 11"/>
          <p:cNvSpPr/>
          <p:nvPr/>
        </p:nvSpPr>
        <p:spPr>
          <a:xfrm>
            <a:off x="3886200" y="3352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controller</a:t>
            </a:r>
            <a:endParaRPr lang="en-US" sz="3200" dirty="0"/>
          </a:p>
        </p:txBody>
      </p:sp>
      <p:cxnSp>
        <p:nvCxnSpPr>
          <p:cNvPr id="13" name="Straight Arrow Connector 12"/>
          <p:cNvCxnSpPr>
            <a:stCxn id="12" idx="3"/>
            <a:endCxn id="11" idx="1"/>
          </p:cNvCxnSpPr>
          <p:nvPr/>
        </p:nvCxnSpPr>
        <p:spPr>
          <a:xfrm>
            <a:off x="5867400" y="3886200"/>
            <a:ext cx="8382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791200" y="2057400"/>
            <a:ext cx="1676400" cy="646331"/>
          </a:xfrm>
          <a:prstGeom prst="rect">
            <a:avLst/>
          </a:prstGeom>
          <a:noFill/>
        </p:spPr>
        <p:txBody>
          <a:bodyPr wrap="square" rtlCol="0">
            <a:spAutoFit/>
          </a:bodyPr>
          <a:lstStyle/>
          <a:p>
            <a:r>
              <a:rPr lang="en-US" dirty="0" smtClean="0"/>
              <a:t>Motion language</a:t>
            </a:r>
            <a:endParaRPr lang="en-US" dirty="0"/>
          </a:p>
        </p:txBody>
      </p:sp>
      <p:sp>
        <p:nvSpPr>
          <p:cNvPr id="16" name="Rectangle 15"/>
          <p:cNvSpPr/>
          <p:nvPr/>
        </p:nvSpPr>
        <p:spPr>
          <a:xfrm>
            <a:off x="1905000" y="2057400"/>
            <a:ext cx="1981200" cy="1066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lumMod val="60000"/>
                    <a:lumOff val="40000"/>
                  </a:schemeClr>
                </a:solidFill>
              </a:rPr>
              <a:t>Editor</a:t>
            </a:r>
            <a:endParaRPr lang="en-US" sz="4000" dirty="0">
              <a:solidFill>
                <a:schemeClr val="tx2">
                  <a:lumMod val="60000"/>
                  <a:lumOff val="40000"/>
                </a:schemeClr>
              </a:solidFill>
            </a:endParaRPr>
          </a:p>
        </p:txBody>
      </p:sp>
      <p:cxnSp>
        <p:nvCxnSpPr>
          <p:cNvPr id="17" name="Straight Arrow Connector 16"/>
          <p:cNvCxnSpPr/>
          <p:nvPr/>
        </p:nvCxnSpPr>
        <p:spPr>
          <a:xfrm>
            <a:off x="3886200" y="2514600"/>
            <a:ext cx="5334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4725194" y="3048794"/>
            <a:ext cx="533400" cy="74612"/>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4419600" y="2286000"/>
            <a:ext cx="1219200" cy="5334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motion</a:t>
            </a:r>
            <a:endParaRPr lang="en-US" dirty="0"/>
          </a:p>
        </p:txBody>
      </p:sp>
      <p:sp>
        <p:nvSpPr>
          <p:cNvPr id="15" name="Rectangle 14"/>
          <p:cNvSpPr/>
          <p:nvPr/>
        </p:nvSpPr>
        <p:spPr>
          <a:xfrm>
            <a:off x="304800" y="1524000"/>
            <a:ext cx="1143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Motion Capture</a:t>
            </a:r>
            <a:endParaRPr lang="en-US" sz="2000" dirty="0">
              <a:solidFill>
                <a:srgbClr val="002060"/>
              </a:solidFill>
            </a:endParaRPr>
          </a:p>
        </p:txBody>
      </p:sp>
      <p:sp>
        <p:nvSpPr>
          <p:cNvPr id="20" name="Rectangle 19"/>
          <p:cNvSpPr/>
          <p:nvPr/>
        </p:nvSpPr>
        <p:spPr>
          <a:xfrm>
            <a:off x="2362200" y="228600"/>
            <a:ext cx="13716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Inverse</a:t>
            </a:r>
          </a:p>
          <a:p>
            <a:pPr algn="ctr"/>
            <a:r>
              <a:rPr lang="en-US" sz="2000" dirty="0" smtClean="0">
                <a:solidFill>
                  <a:srgbClr val="002060"/>
                </a:solidFill>
              </a:rPr>
              <a:t>Kinematics</a:t>
            </a:r>
            <a:endParaRPr lang="en-US" sz="2000" dirty="0">
              <a:solidFill>
                <a:srgbClr val="002060"/>
              </a:solidFill>
            </a:endParaRPr>
          </a:p>
        </p:txBody>
      </p:sp>
      <p:sp>
        <p:nvSpPr>
          <p:cNvPr id="21" name="Rectangle 20"/>
          <p:cNvSpPr/>
          <p:nvPr/>
        </p:nvSpPr>
        <p:spPr>
          <a:xfrm>
            <a:off x="4114800" y="304800"/>
            <a:ext cx="13716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Forward</a:t>
            </a:r>
          </a:p>
          <a:p>
            <a:pPr algn="ctr"/>
            <a:r>
              <a:rPr lang="en-US" sz="2000" dirty="0" smtClean="0">
                <a:solidFill>
                  <a:srgbClr val="002060"/>
                </a:solidFill>
              </a:rPr>
              <a:t>Kinematics</a:t>
            </a:r>
            <a:endParaRPr lang="en-US" sz="2000" dirty="0">
              <a:solidFill>
                <a:srgbClr val="002060"/>
              </a:solidFill>
            </a:endParaRPr>
          </a:p>
        </p:txBody>
      </p:sp>
      <p:cxnSp>
        <p:nvCxnSpPr>
          <p:cNvPr id="23" name="Straight Arrow Connector 22"/>
          <p:cNvCxnSpPr>
            <a:endCxn id="16" idx="1"/>
          </p:cNvCxnSpPr>
          <p:nvPr/>
        </p:nvCxnSpPr>
        <p:spPr>
          <a:xfrm rot="16200000" flipH="1">
            <a:off x="1371600" y="2057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a:endCxn id="16" idx="0"/>
          </p:cNvCxnSpPr>
          <p:nvPr/>
        </p:nvCxnSpPr>
        <p:spPr>
          <a:xfrm rot="5400000">
            <a:off x="2476500" y="14859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p:cNvCxnSpPr>
          <p:nvPr/>
        </p:nvCxnSpPr>
        <p:spPr>
          <a:xfrm rot="5400000">
            <a:off x="3695700" y="952500"/>
            <a:ext cx="914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5029200"/>
            <a:ext cx="8686800" cy="1631216"/>
          </a:xfrm>
          <a:prstGeom prst="rect">
            <a:avLst/>
          </a:prstGeom>
          <a:noFill/>
        </p:spPr>
        <p:txBody>
          <a:bodyPr wrap="square" rtlCol="0">
            <a:spAutoFit/>
          </a:bodyPr>
          <a:lstStyle/>
          <a:p>
            <a:pPr marL="342900" indent="-342900">
              <a:buFont typeface="+mj-lt"/>
              <a:buAutoNum type="arabicPeriod"/>
            </a:pPr>
            <a:r>
              <a:rPr lang="en-US" sz="2000" dirty="0" smtClean="0"/>
              <a:t>A very sophisticated system  can be used to create motion but  all events are designed off-line.</a:t>
            </a:r>
          </a:p>
          <a:p>
            <a:pPr marL="342900" indent="-342900">
              <a:buFont typeface="+mj-lt"/>
              <a:buAutoNum type="arabicPeriod"/>
            </a:pPr>
            <a:r>
              <a:rPr lang="en-US" sz="2000" dirty="0" smtClean="0"/>
              <a:t>Some small feedback, internal and external, can be used, for instance to avoid robots bumping to one another, but the robots generally follow the canned script.</a:t>
            </a:r>
            <a:endParaRPr lang="en-US" sz="2000" dirty="0"/>
          </a:p>
        </p:txBody>
      </p:sp>
      <p:sp>
        <p:nvSpPr>
          <p:cNvPr id="26" name="Rectangle 25"/>
          <p:cNvSpPr/>
          <p:nvPr/>
        </p:nvSpPr>
        <p:spPr>
          <a:xfrm>
            <a:off x="1066800" y="3733800"/>
            <a:ext cx="16002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Evolutionary Algorithms</a:t>
            </a:r>
            <a:endParaRPr lang="en-US" sz="2000" dirty="0">
              <a:solidFill>
                <a:srgbClr val="002060"/>
              </a:solidFill>
            </a:endParaRPr>
          </a:p>
        </p:txBody>
      </p:sp>
      <p:cxnSp>
        <p:nvCxnSpPr>
          <p:cNvPr id="28" name="Straight Arrow Connector 27"/>
          <p:cNvCxnSpPr/>
          <p:nvPr/>
        </p:nvCxnSpPr>
        <p:spPr>
          <a:xfrm flipV="1">
            <a:off x="1600200" y="31242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042" y="1981200"/>
            <a:ext cx="8408158" cy="4575175"/>
          </a:xfrm>
          <a:solidFill>
            <a:srgbClr val="FFFF00"/>
          </a:solidFill>
          <a:ln w="57150">
            <a:solidFill>
              <a:schemeClr val="tx1"/>
            </a:solidFill>
          </a:ln>
        </p:spPr>
        <p:txBody>
          <a:bodyPr>
            <a:noAutofit/>
          </a:bodyPr>
          <a:lstStyle/>
          <a:p>
            <a:r>
              <a:rPr lang="en-US" sz="6600" b="1" dirty="0" smtClean="0">
                <a:solidFill>
                  <a:srgbClr val="FF0000"/>
                </a:solidFill>
                <a:effectLst>
                  <a:outerShdw blurRad="38100" dist="38100" dir="2700000" algn="tl">
                    <a:srgbClr val="000000">
                      <a:alpha val="43137"/>
                    </a:srgbClr>
                  </a:outerShdw>
                </a:effectLst>
              </a:rPr>
              <a:t>Symbolic Differentiations of Arithmetic expressions, especially polynomials</a:t>
            </a:r>
            <a:endParaRPr lang="en-US" sz="6600" b="1" dirty="0">
              <a:solidFill>
                <a:srgbClr val="FF0000"/>
              </a:solidFill>
              <a:effectLst>
                <a:outerShdw blurRad="38100" dist="38100" dir="2700000" algn="tl">
                  <a:srgbClr val="000000">
                    <a:alpha val="43137"/>
                  </a:srgbClr>
                </a:outerShdw>
              </a:effectLst>
            </a:endParaRPr>
          </a:p>
        </p:txBody>
      </p:sp>
      <p:sp>
        <p:nvSpPr>
          <p:cNvPr id="3" name="Title 1"/>
          <p:cNvSpPr txBox="1">
            <a:spLocks/>
          </p:cNvSpPr>
          <p:nvPr/>
        </p:nvSpPr>
        <p:spPr>
          <a:xfrm>
            <a:off x="431042" y="0"/>
            <a:ext cx="8229600" cy="1447800"/>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Questions and Problems (5)</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3800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2"/>
            <a:ext cx="9067800" cy="2127607"/>
          </a:xfrm>
          <a:solidFill>
            <a:srgbClr val="FFFF00"/>
          </a:solidFill>
        </p:spPr>
        <p:txBody>
          <a:bodyPr>
            <a:normAutofit/>
          </a:bodyPr>
          <a:lstStyle/>
          <a:p>
            <a:r>
              <a:rPr lang="en-US" alt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Symbolic </a:t>
            </a:r>
            <a:r>
              <a:rPr lang="en-US" alt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Differentiation in LISP</a:t>
            </a:r>
            <a:endParaRPr lang="en-US" sz="5400" dirty="0">
              <a:solidFill>
                <a:srgbClr val="FF0000"/>
              </a:solidFill>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142093" y="2286000"/>
            <a:ext cx="8803448" cy="408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As an illustration of symbol manipulation and a further illustration of data abstraction, consider the design of a procedure that performs symbolic differentiation of algebraic expressions.</a:t>
            </a:r>
          </a:p>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 We would like the procedure to take as arguments an algebraic expression and a variable and to return the derivative of the expression with respect to the variable.</a:t>
            </a:r>
          </a:p>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For example, if the arguments to the procedure are</a:t>
            </a:r>
            <a:r>
              <a:rPr lang="en-US" altLang="en-US" sz="4500"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ax</a:t>
            </a:r>
            <a:r>
              <a:rPr lang="en-US" altLang="en-US" baseline="30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bx</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c</a:t>
            </a:r>
            <a:r>
              <a:rPr lang="en-US" altLang="en-US" dirty="0">
                <a:solidFill>
                  <a:srgbClr val="000000"/>
                </a:solidFill>
                <a:latin typeface="Times New Roman" panose="02020603050405020304" pitchFamily="18" charset="0"/>
                <a:cs typeface="Times New Roman" panose="02020603050405020304" pitchFamily="18" charset="0"/>
              </a:rPr>
              <a:t> and </a:t>
            </a:r>
            <a:r>
              <a:rPr lang="en-US" altLang="en-US" i="1" dirty="0">
                <a:solidFill>
                  <a:srgbClr val="000000"/>
                </a:solidFill>
                <a:latin typeface="Times New Roman" panose="02020603050405020304" pitchFamily="18" charset="0"/>
                <a:cs typeface="Times New Roman" panose="02020603050405020304" pitchFamily="18" charset="0"/>
              </a:rPr>
              <a:t>x</a:t>
            </a:r>
            <a:r>
              <a:rPr lang="en-US" altLang="en-US" dirty="0">
                <a:solidFill>
                  <a:srgbClr val="000000"/>
                </a:solidFill>
                <a:latin typeface="Times New Roman" panose="02020603050405020304" pitchFamily="18" charset="0"/>
                <a:cs typeface="Times New Roman" panose="02020603050405020304" pitchFamily="18" charset="0"/>
              </a:rPr>
              <a:t>, the procedure should return 2</a:t>
            </a:r>
            <a:r>
              <a:rPr lang="en-US" altLang="en-US" i="1" dirty="0">
                <a:solidFill>
                  <a:srgbClr val="000000"/>
                </a:solidFill>
                <a:latin typeface="Times New Roman" panose="02020603050405020304" pitchFamily="18" charset="0"/>
                <a:cs typeface="Times New Roman" panose="02020603050405020304" pitchFamily="18" charset="0"/>
              </a:rPr>
              <a:t>ax</a:t>
            </a:r>
            <a:r>
              <a:rPr lang="en-US" altLang="en-US" dirty="0">
                <a:solidFill>
                  <a:srgbClr val="000000"/>
                </a:solidFill>
                <a:latin typeface="Times New Roman" panose="02020603050405020304" pitchFamily="18" charset="0"/>
                <a:cs typeface="Times New Roman" panose="02020603050405020304" pitchFamily="18" charset="0"/>
              </a:rPr>
              <a:t>+</a:t>
            </a:r>
            <a:r>
              <a:rPr lang="en-US" altLang="en-US" i="1" dirty="0">
                <a:solidFill>
                  <a:srgbClr val="000000"/>
                </a:solidFill>
                <a:latin typeface="Times New Roman" panose="02020603050405020304" pitchFamily="18" charset="0"/>
                <a:cs typeface="Times New Roman" panose="02020603050405020304" pitchFamily="18" charset="0"/>
              </a:rPr>
              <a:t>b</a:t>
            </a:r>
            <a:r>
              <a:rPr lang="en-US" altLang="en-US" dirty="0">
                <a:solidFill>
                  <a:srgbClr val="000000"/>
                </a:solidFill>
                <a:latin typeface="Times New Roman" panose="02020603050405020304" pitchFamily="18" charset="0"/>
                <a:cs typeface="Times New Roman" panose="02020603050405020304" pitchFamily="18" charset="0"/>
              </a:rPr>
              <a:t>. </a:t>
            </a:r>
          </a:p>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Symbolic differentiation is of special historical significance in Lisp. </a:t>
            </a:r>
          </a:p>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It was one of the motivating examples behind the development of a computer language for symbol manipulation.</a:t>
            </a:r>
          </a:p>
          <a:p>
            <a:pPr marL="128588" indent="-128588" defTabSz="6858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 Furthermore, it marked the beginning of the line of research that led to the development of powerful systems for symbolic mathematical work, which are currently being used by a growing number of applied mathematicians and physicists.</a:t>
            </a:r>
            <a:endParaRPr lang="en-US" altLang="en-US" dirty="0"/>
          </a:p>
        </p:txBody>
      </p:sp>
      <p:pic>
        <p:nvPicPr>
          <p:cNvPr id="1026" name="Picture 2" desc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050" y="3099673"/>
            <a:ext cx="133411" cy="9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561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67" y="857251"/>
            <a:ext cx="7886700" cy="994172"/>
          </a:xfrm>
        </p:spPr>
        <p:txBody>
          <a:bodyPr>
            <a:normAutofit fontScale="90000"/>
          </a:bodyPr>
          <a:lstStyle/>
          <a:p>
            <a:r>
              <a:rPr lang="en-US" altLang="en-US" b="1" dirty="0">
                <a:solidFill>
                  <a:srgbClr val="000000"/>
                </a:solidFill>
                <a:latin typeface="Times New Roman" panose="02020603050405020304" pitchFamily="18" charset="0"/>
                <a:cs typeface="Times New Roman" panose="02020603050405020304" pitchFamily="18" charset="0"/>
              </a:rPr>
              <a:t>Example: Symbolic </a:t>
            </a:r>
            <a:r>
              <a:rPr lang="en-US" altLang="en-US" b="1" dirty="0" smtClean="0">
                <a:solidFill>
                  <a:srgbClr val="000000"/>
                </a:solidFill>
                <a:latin typeface="Times New Roman" panose="02020603050405020304" pitchFamily="18" charset="0"/>
                <a:cs typeface="Times New Roman" panose="02020603050405020304" pitchFamily="18" charset="0"/>
              </a:rPr>
              <a:t>Differentiation</a:t>
            </a:r>
            <a:endParaRPr lang="en-US" dirty="0"/>
          </a:p>
        </p:txBody>
      </p:sp>
      <p:sp>
        <p:nvSpPr>
          <p:cNvPr id="4" name="Rectangle 1"/>
          <p:cNvSpPr>
            <a:spLocks noChangeArrowheads="1"/>
          </p:cNvSpPr>
          <p:nvPr/>
        </p:nvSpPr>
        <p:spPr bwMode="auto">
          <a:xfrm>
            <a:off x="348772" y="1803707"/>
            <a:ext cx="8390090" cy="394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685800">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data abstraction.</a:t>
            </a:r>
          </a:p>
          <a:p>
            <a:pPr marL="342900" indent="-342900" defTabSz="685800">
              <a:buFont typeface="Arial" panose="020B0604020202020204" pitchFamily="34" charset="0"/>
              <a:buChar char="•"/>
            </a:pPr>
            <a:endParaRPr lang="en-US" altLang="en-US" sz="2100" dirty="0">
              <a:solidFill>
                <a:srgbClr val="000000"/>
              </a:solidFill>
              <a:latin typeface="Times New Roman" panose="02020603050405020304" pitchFamily="18" charset="0"/>
              <a:cs typeface="Times New Roman" panose="02020603050405020304" pitchFamily="18" charset="0"/>
            </a:endParaRPr>
          </a:p>
          <a:p>
            <a:pPr marL="342900" indent="-342900" defTabSz="685800">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We will first define a differentiation algorithm that </a:t>
            </a:r>
            <a:r>
              <a:rPr lang="en-US" altLang="en-US" sz="2100" dirty="0">
                <a:solidFill>
                  <a:srgbClr val="FF0000"/>
                </a:solidFill>
                <a:latin typeface="Times New Roman" panose="02020603050405020304" pitchFamily="18" charset="0"/>
                <a:cs typeface="Times New Roman" panose="02020603050405020304" pitchFamily="18" charset="0"/>
              </a:rPr>
              <a:t>operates on abstract objects such as ``sums,'' ``products,'' and ``variables'' </a:t>
            </a:r>
            <a:r>
              <a:rPr lang="en-US" altLang="en-US" sz="2100" dirty="0">
                <a:solidFill>
                  <a:srgbClr val="000000"/>
                </a:solidFill>
                <a:latin typeface="Times New Roman" panose="02020603050405020304" pitchFamily="18" charset="0"/>
                <a:cs typeface="Times New Roman" panose="02020603050405020304" pitchFamily="18" charset="0"/>
              </a:rPr>
              <a:t>without worrying about how these are to be represented. </a:t>
            </a:r>
          </a:p>
          <a:p>
            <a:pPr marL="685800" lvl="1" indent="-342900">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Only afterward will we address the representation problem.</a:t>
            </a:r>
            <a:endParaRPr lang="en-US" altLang="en-US" sz="2100" dirty="0"/>
          </a:p>
          <a:p>
            <a:pPr marL="342900" indent="-342900" defTabSz="685800">
              <a:buFont typeface="Arial" panose="020B0604020202020204" pitchFamily="34" charset="0"/>
              <a:buChar char="•"/>
            </a:pPr>
            <a:endParaRPr lang="en-US" altLang="en-US" sz="2100" dirty="0">
              <a:solidFill>
                <a:srgbClr val="000000"/>
              </a:solidFill>
              <a:latin typeface="Times New Roman" panose="02020603050405020304" pitchFamily="18" charset="0"/>
              <a:cs typeface="Times New Roman" panose="02020603050405020304" pitchFamily="18" charset="0"/>
            </a:endParaRPr>
          </a:p>
          <a:p>
            <a:pPr marL="342900" indent="-342900" defTabSz="685800">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The differentiation program </a:t>
            </a:r>
            <a:r>
              <a:rPr lang="en-US" altLang="en-US" sz="2100" dirty="0">
                <a:solidFill>
                  <a:srgbClr val="FF0000"/>
                </a:solidFill>
                <a:latin typeface="Times New Roman" panose="02020603050405020304" pitchFamily="18" charset="0"/>
                <a:cs typeface="Times New Roman" panose="02020603050405020304" pitchFamily="18" charset="0"/>
              </a:rPr>
              <a:t>with abstract data</a:t>
            </a:r>
            <a:endParaRPr lang="en-US" altLang="en-US" sz="2100" dirty="0">
              <a:solidFill>
                <a:srgbClr val="FF0000"/>
              </a:solidFill>
            </a:endParaRPr>
          </a:p>
          <a:p>
            <a:pPr marL="342900" indent="-342900" defTabSz="685800">
              <a:buFont typeface="Arial" panose="020B0604020202020204" pitchFamily="34" charset="0"/>
              <a:buChar char="•"/>
            </a:pPr>
            <a:endParaRPr lang="en-US" altLang="en-US" sz="2100" dirty="0">
              <a:solidFill>
                <a:srgbClr val="000000"/>
              </a:solidFill>
              <a:latin typeface="Times New Roman" panose="02020603050405020304" pitchFamily="18" charset="0"/>
              <a:cs typeface="Times New Roman" panose="02020603050405020304" pitchFamily="18" charset="0"/>
            </a:endParaRPr>
          </a:p>
          <a:p>
            <a:pPr marL="342900" indent="-342900" defTabSz="685800">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In order to keep things simple, we will consider a very simple symbolic-differentiation program that handles expressions that are built up using </a:t>
            </a:r>
            <a:r>
              <a:rPr lang="en-US" altLang="en-US" sz="2100" dirty="0">
                <a:solidFill>
                  <a:srgbClr val="FF0000"/>
                </a:solidFill>
                <a:latin typeface="Times New Roman" panose="02020603050405020304" pitchFamily="18" charset="0"/>
                <a:cs typeface="Times New Roman" panose="02020603050405020304" pitchFamily="18" charset="0"/>
              </a:rPr>
              <a:t>only the operations of addition and multiplication with two arguments</a:t>
            </a:r>
            <a:r>
              <a:rPr lang="en-US" altLang="en-US" sz="2100" dirty="0">
                <a:solidFill>
                  <a:srgbClr val="000000"/>
                </a:solidFill>
                <a:latin typeface="Times New Roman" panose="02020603050405020304" pitchFamily="18" charset="0"/>
                <a:cs typeface="Times New Roman" panose="02020603050405020304" pitchFamily="18" charset="0"/>
              </a:rPr>
              <a:t>. </a:t>
            </a:r>
          </a:p>
        </p:txBody>
      </p:sp>
      <p:pic>
        <p:nvPicPr>
          <p:cNvPr id="1026" name="Picture 2" desc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050" y="3099673"/>
            <a:ext cx="133411" cy="9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67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077" t="35407" r="68356" b="25675"/>
          <a:stretch/>
        </p:blipFill>
        <p:spPr>
          <a:xfrm>
            <a:off x="0" y="1616534"/>
            <a:ext cx="4907749" cy="4274490"/>
          </a:xfrm>
          <a:prstGeom prst="rect">
            <a:avLst/>
          </a:prstGeom>
        </p:spPr>
      </p:pic>
      <p:sp>
        <p:nvSpPr>
          <p:cNvPr id="5" name="Rectangle 4"/>
          <p:cNvSpPr/>
          <p:nvPr/>
        </p:nvSpPr>
        <p:spPr>
          <a:xfrm>
            <a:off x="482252" y="900954"/>
            <a:ext cx="8470726" cy="73866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pPr>
            <a:r>
              <a:rPr lang="en-US" altLang="en-US" sz="2100" dirty="0">
                <a:solidFill>
                  <a:srgbClr val="000000"/>
                </a:solidFill>
                <a:latin typeface="Times New Roman" panose="02020603050405020304" pitchFamily="18" charset="0"/>
                <a:cs typeface="Times New Roman" panose="02020603050405020304" pitchFamily="18" charset="0"/>
              </a:rPr>
              <a:t>Differentiation of any such expression can be carried out by applying the following reduction rules:</a:t>
            </a:r>
            <a:endParaRPr lang="en-US" altLang="en-US" sz="2100" dirty="0"/>
          </a:p>
        </p:txBody>
      </p:sp>
      <p:sp>
        <p:nvSpPr>
          <p:cNvPr id="2" name="Rectangle 1"/>
          <p:cNvSpPr/>
          <p:nvPr/>
        </p:nvSpPr>
        <p:spPr>
          <a:xfrm>
            <a:off x="4380977" y="3348439"/>
            <a:ext cx="4572000" cy="1754326"/>
          </a:xfrm>
          <a:prstGeom prst="rect">
            <a:avLst/>
          </a:prstGeom>
        </p:spPr>
        <p:txBody>
          <a:bodyPr>
            <a:spAutoFit/>
          </a:bodyPr>
          <a:lstStyle/>
          <a:p>
            <a:pPr marL="257175" indent="-257175">
              <a:buFont typeface="+mj-lt"/>
              <a:buAutoNum type="arabicPeriod"/>
            </a:pPr>
            <a:r>
              <a:rPr lang="en-US" sz="1350" dirty="0"/>
              <a:t>Observe that these two rules are </a:t>
            </a:r>
            <a:r>
              <a:rPr lang="en-US" sz="1350" dirty="0">
                <a:solidFill>
                  <a:srgbClr val="FF0000"/>
                </a:solidFill>
              </a:rPr>
              <a:t>recursive</a:t>
            </a:r>
            <a:r>
              <a:rPr lang="en-US" sz="1350" dirty="0"/>
              <a:t> in nature. </a:t>
            </a:r>
          </a:p>
          <a:p>
            <a:pPr marL="257175" indent="-257175">
              <a:buFont typeface="+mj-lt"/>
              <a:buAutoNum type="arabicPeriod"/>
            </a:pPr>
            <a:r>
              <a:rPr lang="en-US" sz="1350" dirty="0"/>
              <a:t>That is, to obtain the derivative of a sum we first find the derivatives of the terms and add them. </a:t>
            </a:r>
          </a:p>
          <a:p>
            <a:pPr marL="257175" indent="-257175">
              <a:buFont typeface="+mj-lt"/>
              <a:buAutoNum type="arabicPeriod"/>
            </a:pPr>
            <a:r>
              <a:rPr lang="en-US" sz="1350" dirty="0"/>
              <a:t>Each of the terms may in turn be an expression that needs to be decomposed. </a:t>
            </a:r>
          </a:p>
          <a:p>
            <a:pPr marL="257175" indent="-257175">
              <a:buFont typeface="+mj-lt"/>
              <a:buAutoNum type="arabicPeriod"/>
            </a:pPr>
            <a:r>
              <a:rPr lang="en-US" sz="1350" dirty="0"/>
              <a:t>Decomposing into smaller and smaller pieces will eventually produce pieces that are either constants or variables, whose derivatives will be either 0 or 1.</a:t>
            </a:r>
          </a:p>
        </p:txBody>
      </p:sp>
      <p:cxnSp>
        <p:nvCxnSpPr>
          <p:cNvPr id="6" name="Straight Arrow Connector 5"/>
          <p:cNvCxnSpPr/>
          <p:nvPr/>
        </p:nvCxnSpPr>
        <p:spPr>
          <a:xfrm flipH="1">
            <a:off x="3095125" y="3519237"/>
            <a:ext cx="129941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85360" y="3555332"/>
            <a:ext cx="1195617" cy="152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7926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449534"/>
          </a:xfrm>
          <a:solidFill>
            <a:srgbClr val="FFFF00"/>
          </a:solidFill>
        </p:spPr>
        <p:txBody>
          <a:bodyPr>
            <a:normAutofit fontScale="90000"/>
          </a:bodyPr>
          <a:lstStyle/>
          <a:p>
            <a:endParaRPr lang="en-US" dirty="0"/>
          </a:p>
        </p:txBody>
      </p:sp>
      <p:sp>
        <p:nvSpPr>
          <p:cNvPr id="3" name="Content Placeholder 2"/>
          <p:cNvSpPr>
            <a:spLocks noGrp="1"/>
          </p:cNvSpPr>
          <p:nvPr>
            <p:ph idx="1"/>
          </p:nvPr>
        </p:nvSpPr>
        <p:spPr>
          <a:xfrm>
            <a:off x="252869" y="2120566"/>
            <a:ext cx="8709503" cy="3696990"/>
          </a:xfrm>
        </p:spPr>
        <p:txBody>
          <a:bodyPr>
            <a:normAutofit fontScale="77500" lnSpcReduction="20000"/>
          </a:bodyPr>
          <a:lstStyle/>
          <a:p>
            <a:r>
              <a:rPr lang="en-US" dirty="0" smtClean="0"/>
              <a:t>If </a:t>
            </a:r>
            <a:r>
              <a:rPr lang="en-US" dirty="0"/>
              <a:t>we had a means for representing algebraic expressions, we should be able to tell whether an expression is a sum, a product, a constant, or a variable. </a:t>
            </a:r>
            <a:endParaRPr lang="en-US" dirty="0" smtClean="0"/>
          </a:p>
          <a:p>
            <a:endParaRPr lang="en-US" dirty="0" smtClean="0"/>
          </a:p>
          <a:p>
            <a:r>
              <a:rPr lang="en-US" dirty="0" smtClean="0"/>
              <a:t>We </a:t>
            </a:r>
            <a:r>
              <a:rPr lang="en-US" dirty="0"/>
              <a:t>should be able to extract the parts of an expression. </a:t>
            </a:r>
            <a:endParaRPr lang="en-US" dirty="0" smtClean="0"/>
          </a:p>
          <a:p>
            <a:endParaRPr lang="en-US" dirty="0" smtClean="0"/>
          </a:p>
          <a:p>
            <a:r>
              <a:rPr lang="en-US" dirty="0" smtClean="0"/>
              <a:t>For </a:t>
            </a:r>
            <a:r>
              <a:rPr lang="en-US" dirty="0"/>
              <a:t>a sum, for example we want to be able to extract the addend (first term) and the augend (second term</a:t>
            </a:r>
            <a:r>
              <a:rPr lang="en-US" dirty="0" smtClean="0"/>
              <a:t>).</a:t>
            </a:r>
          </a:p>
          <a:p>
            <a:pPr marL="0" indent="0">
              <a:buNone/>
            </a:pPr>
            <a:r>
              <a:rPr lang="en-US" dirty="0" smtClean="0"/>
              <a:t> </a:t>
            </a:r>
          </a:p>
          <a:p>
            <a:r>
              <a:rPr lang="en-US" dirty="0" smtClean="0"/>
              <a:t>We </a:t>
            </a:r>
            <a:r>
              <a:rPr lang="en-US" dirty="0"/>
              <a:t>should also be able to construct expressions from parts</a:t>
            </a:r>
            <a:r>
              <a:rPr lang="en-US" dirty="0" smtClean="0"/>
              <a:t>.</a:t>
            </a:r>
          </a:p>
          <a:p>
            <a:endParaRPr lang="en-US" dirty="0"/>
          </a:p>
        </p:txBody>
      </p:sp>
    </p:spTree>
    <p:extLst>
      <p:ext uri="{BB962C8B-B14F-4D97-AF65-F5344CB8AC3E}">
        <p14:creationId xmlns:p14="http://schemas.microsoft.com/office/powerpoint/2010/main" val="30083735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826718"/>
          </a:xfrm>
        </p:spPr>
        <p:txBody>
          <a:bodyPr>
            <a:noAutofit/>
          </a:bodyPr>
          <a:lstStyle/>
          <a:p>
            <a:r>
              <a:rPr lang="en-US" sz="2100" dirty="0"/>
              <a:t> Let us assume that we already have procedures to implement the following selectors, constructors, and predicates:</a:t>
            </a:r>
          </a:p>
        </p:txBody>
      </p:sp>
      <p:graphicFrame>
        <p:nvGraphicFramePr>
          <p:cNvPr id="4" name="Content Placeholder 3"/>
          <p:cNvGraphicFramePr>
            <a:graphicFrameLocks noGrp="1"/>
          </p:cNvGraphicFramePr>
          <p:nvPr>
            <p:ph idx="1"/>
            <p:extLst/>
          </p:nvPr>
        </p:nvGraphicFramePr>
        <p:xfrm>
          <a:off x="304688" y="1844858"/>
          <a:ext cx="8695264" cy="3629030"/>
        </p:xfrm>
        <a:graphic>
          <a:graphicData uri="http://schemas.openxmlformats.org/drawingml/2006/table">
            <a:tbl>
              <a:tblPr/>
              <a:tblGrid>
                <a:gridCol w="4347632">
                  <a:extLst>
                    <a:ext uri="{9D8B030D-6E8A-4147-A177-3AD203B41FA5}">
                      <a16:colId xmlns:a16="http://schemas.microsoft.com/office/drawing/2014/main" val="2620663955"/>
                    </a:ext>
                  </a:extLst>
                </a:gridCol>
                <a:gridCol w="4347632">
                  <a:extLst>
                    <a:ext uri="{9D8B030D-6E8A-4147-A177-3AD203B41FA5}">
                      <a16:colId xmlns:a16="http://schemas.microsoft.com/office/drawing/2014/main" val="2431360255"/>
                    </a:ext>
                  </a:extLst>
                </a:gridCol>
              </a:tblGrid>
              <a:tr h="362903">
                <a:tc>
                  <a:txBody>
                    <a:bodyPr/>
                    <a:lstStyle/>
                    <a:p>
                      <a:pPr algn="l"/>
                      <a:r>
                        <a:rPr lang="en-US" sz="2100"/>
                        <a:t>(variable? e)</a:t>
                      </a:r>
                    </a:p>
                  </a:txBody>
                  <a:tcPr marL="21431" marR="21431" marT="21431" marB="21431" anchor="ctr">
                    <a:lnL>
                      <a:noFill/>
                    </a:lnL>
                    <a:lnR>
                      <a:noFill/>
                    </a:lnR>
                    <a:lnT>
                      <a:noFill/>
                    </a:lnT>
                    <a:lnB>
                      <a:noFill/>
                    </a:lnB>
                  </a:tcPr>
                </a:tc>
                <a:tc>
                  <a:txBody>
                    <a:bodyPr/>
                    <a:lstStyle/>
                    <a:p>
                      <a:pPr algn="l"/>
                      <a:r>
                        <a:rPr lang="en-US" sz="2100"/>
                        <a:t>Is e a variable?</a:t>
                      </a:r>
                    </a:p>
                  </a:txBody>
                  <a:tcPr marL="21431" marR="21431" marT="21431" marB="21431" anchor="ctr">
                    <a:lnL>
                      <a:noFill/>
                    </a:lnL>
                    <a:lnR>
                      <a:noFill/>
                    </a:lnR>
                    <a:lnT>
                      <a:noFill/>
                    </a:lnT>
                    <a:lnB>
                      <a:noFill/>
                    </a:lnB>
                  </a:tcPr>
                </a:tc>
                <a:extLst>
                  <a:ext uri="{0D108BD9-81ED-4DB2-BD59-A6C34878D82A}">
                    <a16:rowId xmlns:a16="http://schemas.microsoft.com/office/drawing/2014/main" val="798758476"/>
                  </a:ext>
                </a:extLst>
              </a:tr>
              <a:tr h="362903">
                <a:tc>
                  <a:txBody>
                    <a:bodyPr/>
                    <a:lstStyle/>
                    <a:p>
                      <a:pPr algn="l"/>
                      <a:r>
                        <a:rPr lang="en-US" sz="2100" dirty="0"/>
                        <a:t>(same-variable? v1 v2)</a:t>
                      </a:r>
                    </a:p>
                  </a:txBody>
                  <a:tcPr marL="21431" marR="21431" marT="21431" marB="21431" anchor="ctr">
                    <a:lnL>
                      <a:noFill/>
                    </a:lnL>
                    <a:lnR>
                      <a:noFill/>
                    </a:lnR>
                    <a:lnT>
                      <a:noFill/>
                    </a:lnT>
                    <a:lnB>
                      <a:noFill/>
                    </a:lnB>
                  </a:tcPr>
                </a:tc>
                <a:tc>
                  <a:txBody>
                    <a:bodyPr/>
                    <a:lstStyle/>
                    <a:p>
                      <a:pPr algn="l"/>
                      <a:r>
                        <a:rPr lang="en-US" sz="2100"/>
                        <a:t>Are v1 and v2 the same variable?</a:t>
                      </a:r>
                    </a:p>
                  </a:txBody>
                  <a:tcPr marL="21431" marR="21431" marT="21431" marB="21431" anchor="ctr">
                    <a:lnL>
                      <a:noFill/>
                    </a:lnL>
                    <a:lnR>
                      <a:noFill/>
                    </a:lnR>
                    <a:lnT>
                      <a:noFill/>
                    </a:lnT>
                    <a:lnB>
                      <a:noFill/>
                    </a:lnB>
                  </a:tcPr>
                </a:tc>
                <a:extLst>
                  <a:ext uri="{0D108BD9-81ED-4DB2-BD59-A6C34878D82A}">
                    <a16:rowId xmlns:a16="http://schemas.microsoft.com/office/drawing/2014/main" val="965687334"/>
                  </a:ext>
                </a:extLst>
              </a:tr>
              <a:tr h="362903">
                <a:tc>
                  <a:txBody>
                    <a:bodyPr/>
                    <a:lstStyle/>
                    <a:p>
                      <a:pPr algn="l"/>
                      <a:r>
                        <a:rPr lang="en-US" sz="2100"/>
                        <a:t>(sum? e)</a:t>
                      </a:r>
                    </a:p>
                  </a:txBody>
                  <a:tcPr marL="21431" marR="21431" marT="21431" marB="21431" anchor="ctr">
                    <a:lnL>
                      <a:noFill/>
                    </a:lnL>
                    <a:lnR>
                      <a:noFill/>
                    </a:lnR>
                    <a:lnT>
                      <a:noFill/>
                    </a:lnT>
                    <a:lnB>
                      <a:noFill/>
                    </a:lnB>
                  </a:tcPr>
                </a:tc>
                <a:tc>
                  <a:txBody>
                    <a:bodyPr/>
                    <a:lstStyle/>
                    <a:p>
                      <a:pPr algn="l"/>
                      <a:r>
                        <a:rPr lang="en-US" sz="2100"/>
                        <a:t>Is e a sum?</a:t>
                      </a:r>
                    </a:p>
                  </a:txBody>
                  <a:tcPr marL="21431" marR="21431" marT="21431" marB="21431" anchor="ctr">
                    <a:lnL>
                      <a:noFill/>
                    </a:lnL>
                    <a:lnR>
                      <a:noFill/>
                    </a:lnR>
                    <a:lnT>
                      <a:noFill/>
                    </a:lnT>
                    <a:lnB>
                      <a:noFill/>
                    </a:lnB>
                  </a:tcPr>
                </a:tc>
                <a:extLst>
                  <a:ext uri="{0D108BD9-81ED-4DB2-BD59-A6C34878D82A}">
                    <a16:rowId xmlns:a16="http://schemas.microsoft.com/office/drawing/2014/main" val="2045651328"/>
                  </a:ext>
                </a:extLst>
              </a:tr>
              <a:tr h="362903">
                <a:tc>
                  <a:txBody>
                    <a:bodyPr/>
                    <a:lstStyle/>
                    <a:p>
                      <a:pPr algn="l"/>
                      <a:r>
                        <a:rPr lang="en-US" sz="2100"/>
                        <a:t>(addend e)</a:t>
                      </a:r>
                    </a:p>
                  </a:txBody>
                  <a:tcPr marL="21431" marR="21431" marT="21431" marB="21431" anchor="ctr">
                    <a:lnL>
                      <a:noFill/>
                    </a:lnL>
                    <a:lnR>
                      <a:noFill/>
                    </a:lnR>
                    <a:lnT>
                      <a:noFill/>
                    </a:lnT>
                    <a:lnB>
                      <a:noFill/>
                    </a:lnB>
                  </a:tcPr>
                </a:tc>
                <a:tc>
                  <a:txBody>
                    <a:bodyPr/>
                    <a:lstStyle/>
                    <a:p>
                      <a:pPr algn="l"/>
                      <a:r>
                        <a:rPr lang="en-US" sz="2100"/>
                        <a:t>Addend of the sum e.</a:t>
                      </a:r>
                    </a:p>
                  </a:txBody>
                  <a:tcPr marL="21431" marR="21431" marT="21431" marB="21431" anchor="ctr">
                    <a:lnL>
                      <a:noFill/>
                    </a:lnL>
                    <a:lnR>
                      <a:noFill/>
                    </a:lnR>
                    <a:lnT>
                      <a:noFill/>
                    </a:lnT>
                    <a:lnB>
                      <a:noFill/>
                    </a:lnB>
                  </a:tcPr>
                </a:tc>
                <a:extLst>
                  <a:ext uri="{0D108BD9-81ED-4DB2-BD59-A6C34878D82A}">
                    <a16:rowId xmlns:a16="http://schemas.microsoft.com/office/drawing/2014/main" val="1633030446"/>
                  </a:ext>
                </a:extLst>
              </a:tr>
              <a:tr h="362903">
                <a:tc>
                  <a:txBody>
                    <a:bodyPr/>
                    <a:lstStyle/>
                    <a:p>
                      <a:pPr algn="l"/>
                      <a:r>
                        <a:rPr lang="en-US" sz="2100"/>
                        <a:t>(augend e)</a:t>
                      </a:r>
                    </a:p>
                  </a:txBody>
                  <a:tcPr marL="21431" marR="21431" marT="21431" marB="21431" anchor="ctr">
                    <a:lnL>
                      <a:noFill/>
                    </a:lnL>
                    <a:lnR>
                      <a:noFill/>
                    </a:lnR>
                    <a:lnT>
                      <a:noFill/>
                    </a:lnT>
                    <a:lnB>
                      <a:noFill/>
                    </a:lnB>
                  </a:tcPr>
                </a:tc>
                <a:tc>
                  <a:txBody>
                    <a:bodyPr/>
                    <a:lstStyle/>
                    <a:p>
                      <a:pPr algn="l"/>
                      <a:r>
                        <a:rPr lang="en-US" sz="2100"/>
                        <a:t>Augend of the sum e.</a:t>
                      </a:r>
                    </a:p>
                  </a:txBody>
                  <a:tcPr marL="21431" marR="21431" marT="21431" marB="21431" anchor="ctr">
                    <a:lnL>
                      <a:noFill/>
                    </a:lnL>
                    <a:lnR>
                      <a:noFill/>
                    </a:lnR>
                    <a:lnT>
                      <a:noFill/>
                    </a:lnT>
                    <a:lnB>
                      <a:noFill/>
                    </a:lnB>
                  </a:tcPr>
                </a:tc>
                <a:extLst>
                  <a:ext uri="{0D108BD9-81ED-4DB2-BD59-A6C34878D82A}">
                    <a16:rowId xmlns:a16="http://schemas.microsoft.com/office/drawing/2014/main" val="2816306166"/>
                  </a:ext>
                </a:extLst>
              </a:tr>
              <a:tr h="362903">
                <a:tc>
                  <a:txBody>
                    <a:bodyPr/>
                    <a:lstStyle/>
                    <a:p>
                      <a:pPr algn="l"/>
                      <a:r>
                        <a:rPr lang="en-US" sz="2100"/>
                        <a:t>(make-sum a1 a2)</a:t>
                      </a:r>
                    </a:p>
                  </a:txBody>
                  <a:tcPr marL="21431" marR="21431" marT="21431" marB="21431" anchor="ctr">
                    <a:lnL>
                      <a:noFill/>
                    </a:lnL>
                    <a:lnR>
                      <a:noFill/>
                    </a:lnR>
                    <a:lnT>
                      <a:noFill/>
                    </a:lnT>
                    <a:lnB>
                      <a:noFill/>
                    </a:lnB>
                  </a:tcPr>
                </a:tc>
                <a:tc>
                  <a:txBody>
                    <a:bodyPr/>
                    <a:lstStyle/>
                    <a:p>
                      <a:pPr algn="l"/>
                      <a:r>
                        <a:rPr lang="en-US" sz="2100"/>
                        <a:t>Construct the sum of a1 and a2.</a:t>
                      </a:r>
                    </a:p>
                  </a:txBody>
                  <a:tcPr marL="21431" marR="21431" marT="21431" marB="21431" anchor="ctr">
                    <a:lnL>
                      <a:noFill/>
                    </a:lnL>
                    <a:lnR>
                      <a:noFill/>
                    </a:lnR>
                    <a:lnT>
                      <a:noFill/>
                    </a:lnT>
                    <a:lnB>
                      <a:noFill/>
                    </a:lnB>
                  </a:tcPr>
                </a:tc>
                <a:extLst>
                  <a:ext uri="{0D108BD9-81ED-4DB2-BD59-A6C34878D82A}">
                    <a16:rowId xmlns:a16="http://schemas.microsoft.com/office/drawing/2014/main" val="489140224"/>
                  </a:ext>
                </a:extLst>
              </a:tr>
              <a:tr h="362903">
                <a:tc>
                  <a:txBody>
                    <a:bodyPr/>
                    <a:lstStyle/>
                    <a:p>
                      <a:pPr algn="l"/>
                      <a:r>
                        <a:rPr lang="en-US" sz="2100"/>
                        <a:t>(product? e)</a:t>
                      </a:r>
                    </a:p>
                  </a:txBody>
                  <a:tcPr marL="21431" marR="21431" marT="21431" marB="21431" anchor="ctr">
                    <a:lnL>
                      <a:noFill/>
                    </a:lnL>
                    <a:lnR>
                      <a:noFill/>
                    </a:lnR>
                    <a:lnT>
                      <a:noFill/>
                    </a:lnT>
                    <a:lnB>
                      <a:noFill/>
                    </a:lnB>
                  </a:tcPr>
                </a:tc>
                <a:tc>
                  <a:txBody>
                    <a:bodyPr/>
                    <a:lstStyle/>
                    <a:p>
                      <a:pPr algn="l"/>
                      <a:r>
                        <a:rPr lang="en-US" sz="2100" dirty="0"/>
                        <a:t>Is e a product?</a:t>
                      </a:r>
                    </a:p>
                  </a:txBody>
                  <a:tcPr marL="21431" marR="21431" marT="21431" marB="21431" anchor="ctr">
                    <a:lnL>
                      <a:noFill/>
                    </a:lnL>
                    <a:lnR>
                      <a:noFill/>
                    </a:lnR>
                    <a:lnT>
                      <a:noFill/>
                    </a:lnT>
                    <a:lnB>
                      <a:noFill/>
                    </a:lnB>
                  </a:tcPr>
                </a:tc>
                <a:extLst>
                  <a:ext uri="{0D108BD9-81ED-4DB2-BD59-A6C34878D82A}">
                    <a16:rowId xmlns:a16="http://schemas.microsoft.com/office/drawing/2014/main" val="3611979030"/>
                  </a:ext>
                </a:extLst>
              </a:tr>
              <a:tr h="362903">
                <a:tc>
                  <a:txBody>
                    <a:bodyPr/>
                    <a:lstStyle/>
                    <a:p>
                      <a:pPr algn="l"/>
                      <a:r>
                        <a:rPr lang="en-US" sz="2100"/>
                        <a:t>(multiplier e)</a:t>
                      </a:r>
                    </a:p>
                  </a:txBody>
                  <a:tcPr marL="21431" marR="21431" marT="21431" marB="21431" anchor="ctr">
                    <a:lnL>
                      <a:noFill/>
                    </a:lnL>
                    <a:lnR>
                      <a:noFill/>
                    </a:lnR>
                    <a:lnT>
                      <a:noFill/>
                    </a:lnT>
                    <a:lnB>
                      <a:noFill/>
                    </a:lnB>
                  </a:tcPr>
                </a:tc>
                <a:tc>
                  <a:txBody>
                    <a:bodyPr/>
                    <a:lstStyle/>
                    <a:p>
                      <a:pPr algn="l"/>
                      <a:r>
                        <a:rPr lang="en-US" sz="2100"/>
                        <a:t>Multiplier of the product e.</a:t>
                      </a:r>
                    </a:p>
                  </a:txBody>
                  <a:tcPr marL="21431" marR="21431" marT="21431" marB="21431" anchor="ctr">
                    <a:lnL>
                      <a:noFill/>
                    </a:lnL>
                    <a:lnR>
                      <a:noFill/>
                    </a:lnR>
                    <a:lnT>
                      <a:noFill/>
                    </a:lnT>
                    <a:lnB>
                      <a:noFill/>
                    </a:lnB>
                  </a:tcPr>
                </a:tc>
                <a:extLst>
                  <a:ext uri="{0D108BD9-81ED-4DB2-BD59-A6C34878D82A}">
                    <a16:rowId xmlns:a16="http://schemas.microsoft.com/office/drawing/2014/main" val="3357649745"/>
                  </a:ext>
                </a:extLst>
              </a:tr>
              <a:tr h="362903">
                <a:tc>
                  <a:txBody>
                    <a:bodyPr/>
                    <a:lstStyle/>
                    <a:p>
                      <a:pPr algn="l"/>
                      <a:r>
                        <a:rPr lang="en-US" sz="2100"/>
                        <a:t>(multiplicand e)</a:t>
                      </a:r>
                    </a:p>
                  </a:txBody>
                  <a:tcPr marL="21431" marR="21431" marT="21431" marB="21431" anchor="ctr">
                    <a:lnL>
                      <a:noFill/>
                    </a:lnL>
                    <a:lnR>
                      <a:noFill/>
                    </a:lnR>
                    <a:lnT>
                      <a:noFill/>
                    </a:lnT>
                    <a:lnB>
                      <a:noFill/>
                    </a:lnB>
                  </a:tcPr>
                </a:tc>
                <a:tc>
                  <a:txBody>
                    <a:bodyPr/>
                    <a:lstStyle/>
                    <a:p>
                      <a:pPr algn="l"/>
                      <a:r>
                        <a:rPr lang="en-US" sz="2100"/>
                        <a:t>Multiplicand of the product e.</a:t>
                      </a:r>
                    </a:p>
                  </a:txBody>
                  <a:tcPr marL="21431" marR="21431" marT="21431" marB="21431" anchor="ctr">
                    <a:lnL>
                      <a:noFill/>
                    </a:lnL>
                    <a:lnR>
                      <a:noFill/>
                    </a:lnR>
                    <a:lnT>
                      <a:noFill/>
                    </a:lnT>
                    <a:lnB>
                      <a:noFill/>
                    </a:lnB>
                  </a:tcPr>
                </a:tc>
                <a:extLst>
                  <a:ext uri="{0D108BD9-81ED-4DB2-BD59-A6C34878D82A}">
                    <a16:rowId xmlns:a16="http://schemas.microsoft.com/office/drawing/2014/main" val="629128624"/>
                  </a:ext>
                </a:extLst>
              </a:tr>
              <a:tr h="362903">
                <a:tc>
                  <a:txBody>
                    <a:bodyPr/>
                    <a:lstStyle/>
                    <a:p>
                      <a:pPr algn="l"/>
                      <a:r>
                        <a:rPr lang="en-US" sz="2100"/>
                        <a:t>(make-product m1 m2)</a:t>
                      </a:r>
                    </a:p>
                  </a:txBody>
                  <a:tcPr marL="21431" marR="21431" marT="21431" marB="21431" anchor="ctr">
                    <a:lnL>
                      <a:noFill/>
                    </a:lnL>
                    <a:lnR>
                      <a:noFill/>
                    </a:lnR>
                    <a:lnT>
                      <a:noFill/>
                    </a:lnT>
                    <a:lnB>
                      <a:noFill/>
                    </a:lnB>
                  </a:tcPr>
                </a:tc>
                <a:tc>
                  <a:txBody>
                    <a:bodyPr/>
                    <a:lstStyle/>
                    <a:p>
                      <a:pPr algn="l"/>
                      <a:r>
                        <a:rPr lang="en-US" sz="2100" dirty="0"/>
                        <a:t>Construct the product of m1 and m2.</a:t>
                      </a:r>
                    </a:p>
                  </a:txBody>
                  <a:tcPr marL="21431" marR="21431" marT="21431" marB="21431" anchor="ctr">
                    <a:lnL>
                      <a:noFill/>
                    </a:lnL>
                    <a:lnR>
                      <a:noFill/>
                    </a:lnR>
                    <a:lnT>
                      <a:noFill/>
                    </a:lnT>
                    <a:lnB>
                      <a:noFill/>
                    </a:lnB>
                  </a:tcPr>
                </a:tc>
                <a:extLst>
                  <a:ext uri="{0D108BD9-81ED-4DB2-BD59-A6C34878D82A}">
                    <a16:rowId xmlns:a16="http://schemas.microsoft.com/office/drawing/2014/main" val="1349314657"/>
                  </a:ext>
                </a:extLst>
              </a:tr>
            </a:tbl>
          </a:graphicData>
        </a:graphic>
      </p:graphicFrame>
      <p:sp>
        <p:nvSpPr>
          <p:cNvPr id="5" name="Rectangle 1"/>
          <p:cNvSpPr>
            <a:spLocks noChangeArrowheads="1"/>
          </p:cNvSpPr>
          <p:nvPr/>
        </p:nvSpPr>
        <p:spPr bwMode="auto">
          <a:xfrm>
            <a:off x="628651" y="237343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panose="020B0604020202020204" pitchFamily="34" charset="0"/>
              </a:rPr>
              <a:t/>
            </a: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34445681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6802" y="1570536"/>
            <a:ext cx="7690981" cy="4247317"/>
          </a:xfrm>
          <a:prstGeom prst="rect">
            <a:avLst/>
          </a:prstGeom>
        </p:spPr>
        <p:txBody>
          <a:bodyPr wrap="square">
            <a:spAutoFit/>
          </a:bodyPr>
          <a:lstStyle/>
          <a:p>
            <a:r>
              <a:rPr lang="en-US" dirty="0"/>
              <a:t>(</a:t>
            </a:r>
            <a:r>
              <a:rPr lang="en-US" dirty="0" err="1"/>
              <a:t>defun</a:t>
            </a:r>
            <a:r>
              <a:rPr lang="en-US" dirty="0"/>
              <a:t> </a:t>
            </a:r>
            <a:r>
              <a:rPr lang="en-US" dirty="0" err="1"/>
              <a:t>deriv</a:t>
            </a:r>
            <a:r>
              <a:rPr lang="en-US" dirty="0"/>
              <a:t> (</a:t>
            </a:r>
            <a:r>
              <a:rPr lang="en-US" dirty="0" err="1"/>
              <a:t>exp</a:t>
            </a:r>
            <a:r>
              <a:rPr lang="en-US" dirty="0"/>
              <a:t> </a:t>
            </a:r>
            <a:r>
              <a:rPr lang="en-US" dirty="0" err="1"/>
              <a:t>var</a:t>
            </a:r>
            <a:r>
              <a:rPr lang="en-US" dirty="0"/>
              <a:t>)</a:t>
            </a:r>
          </a:p>
          <a:p>
            <a:r>
              <a:rPr lang="en-US" dirty="0"/>
              <a:t>  (</a:t>
            </a:r>
            <a:r>
              <a:rPr lang="en-US" dirty="0" err="1"/>
              <a:t>cond</a:t>
            </a:r>
            <a:r>
              <a:rPr lang="en-US" dirty="0"/>
              <a:t> ((number? </a:t>
            </a:r>
            <a:r>
              <a:rPr lang="en-US" dirty="0" err="1"/>
              <a:t>exp</a:t>
            </a:r>
            <a:r>
              <a:rPr lang="en-US" dirty="0"/>
              <a:t>) 0)</a:t>
            </a:r>
          </a:p>
          <a:p>
            <a:r>
              <a:rPr lang="en-US" dirty="0"/>
              <a:t>        ((variable? </a:t>
            </a:r>
            <a:r>
              <a:rPr lang="en-US" dirty="0" err="1"/>
              <a:t>exp</a:t>
            </a:r>
            <a:r>
              <a:rPr lang="en-US" dirty="0"/>
              <a:t>)</a:t>
            </a:r>
          </a:p>
          <a:p>
            <a:r>
              <a:rPr lang="en-US" dirty="0"/>
              <a:t>         (if (same-variable? </a:t>
            </a:r>
            <a:r>
              <a:rPr lang="en-US" dirty="0" err="1"/>
              <a:t>exp</a:t>
            </a:r>
            <a:r>
              <a:rPr lang="en-US" dirty="0"/>
              <a:t> </a:t>
            </a:r>
            <a:r>
              <a:rPr lang="en-US" dirty="0" err="1"/>
              <a:t>var</a:t>
            </a:r>
            <a:r>
              <a:rPr lang="en-US" dirty="0"/>
              <a:t>) 1 0))</a:t>
            </a:r>
          </a:p>
          <a:p>
            <a:r>
              <a:rPr lang="en-US" dirty="0"/>
              <a:t>        </a:t>
            </a:r>
            <a:r>
              <a:rPr lang="en-US" b="1" dirty="0">
                <a:solidFill>
                  <a:srgbClr val="FF0000"/>
                </a:solidFill>
                <a:effectLst>
                  <a:outerShdw blurRad="38100" dist="38100" dir="2700000" algn="tl">
                    <a:srgbClr val="000000">
                      <a:alpha val="43137"/>
                    </a:srgbClr>
                  </a:outerShdw>
                </a:effectLst>
              </a:rPr>
              <a:t>((sum?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a:t>
            </a:r>
          </a:p>
          <a:p>
            <a:r>
              <a:rPr lang="en-US" b="1" dirty="0">
                <a:solidFill>
                  <a:srgbClr val="FF0000"/>
                </a:solidFill>
                <a:effectLst>
                  <a:outerShdw blurRad="38100" dist="38100" dir="2700000" algn="tl">
                    <a:srgbClr val="000000">
                      <a:alpha val="43137"/>
                    </a:srgbClr>
                  </a:outerShdw>
                </a:effectLst>
              </a:rPr>
              <a:t>         (make-sum (</a:t>
            </a:r>
            <a:r>
              <a:rPr lang="en-US" b="1" dirty="0" err="1">
                <a:solidFill>
                  <a:srgbClr val="FF0000"/>
                </a:solidFill>
                <a:effectLst>
                  <a:outerShdw blurRad="38100" dist="38100" dir="2700000" algn="tl">
                    <a:srgbClr val="000000">
                      <a:alpha val="43137"/>
                    </a:srgbClr>
                  </a:outerShdw>
                </a:effectLst>
              </a:rPr>
              <a:t>deriv</a:t>
            </a:r>
            <a:r>
              <a:rPr lang="en-US" b="1" dirty="0">
                <a:solidFill>
                  <a:srgbClr val="FF0000"/>
                </a:solidFill>
                <a:effectLst>
                  <a:outerShdw blurRad="38100" dist="38100" dir="2700000" algn="tl">
                    <a:srgbClr val="000000">
                      <a:alpha val="43137"/>
                    </a:srgbClr>
                  </a:outerShdw>
                </a:effectLst>
              </a:rPr>
              <a:t> (addend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var</a:t>
            </a:r>
            <a:r>
              <a:rPr lang="en-US" b="1" dirty="0">
                <a:solidFill>
                  <a:srgbClr val="FF0000"/>
                </a:solidFill>
                <a:effectLst>
                  <a:outerShdw blurRad="38100" dist="38100" dir="2700000" algn="tl">
                    <a:srgbClr val="000000">
                      <a:alpha val="43137"/>
                    </a:srgbClr>
                  </a:outerShdw>
                </a:effectLst>
              </a:rPr>
              <a:t>)</a:t>
            </a:r>
          </a:p>
          <a:p>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deriv</a:t>
            </a:r>
            <a:r>
              <a:rPr lang="en-US" b="1" dirty="0">
                <a:solidFill>
                  <a:srgbClr val="FF0000"/>
                </a:solidFill>
                <a:effectLst>
                  <a:outerShdw blurRad="38100" dist="38100" dir="2700000" algn="tl">
                    <a:srgbClr val="000000">
                      <a:alpha val="43137"/>
                    </a:srgbClr>
                  </a:outerShdw>
                </a:effectLst>
              </a:rPr>
              <a:t> (augend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var</a:t>
            </a:r>
            <a:r>
              <a:rPr lang="en-US" b="1" dirty="0">
                <a:solidFill>
                  <a:srgbClr val="FF0000"/>
                </a:solidFill>
                <a:effectLst>
                  <a:outerShdw blurRad="38100" dist="38100" dir="2700000" algn="tl">
                    <a:srgbClr val="000000">
                      <a:alpha val="43137"/>
                    </a:srgbClr>
                  </a:outerShdw>
                </a:effectLst>
              </a:rPr>
              <a:t>)))</a:t>
            </a:r>
          </a:p>
          <a:p>
            <a:r>
              <a:rPr lang="en-US" b="1" dirty="0">
                <a:solidFill>
                  <a:srgbClr val="0070C0"/>
                </a:solidFill>
              </a:rPr>
              <a:t>        ((product? </a:t>
            </a:r>
            <a:r>
              <a:rPr lang="en-US" b="1" dirty="0" err="1">
                <a:solidFill>
                  <a:srgbClr val="0070C0"/>
                </a:solidFill>
              </a:rPr>
              <a:t>exp</a:t>
            </a:r>
            <a:r>
              <a:rPr lang="en-US" b="1" dirty="0">
                <a:solidFill>
                  <a:srgbClr val="0070C0"/>
                </a:solidFill>
              </a:rPr>
              <a:t>)</a:t>
            </a:r>
          </a:p>
          <a:p>
            <a:r>
              <a:rPr lang="en-US" b="1" dirty="0">
                <a:solidFill>
                  <a:srgbClr val="0070C0"/>
                </a:solidFill>
              </a:rPr>
              <a:t>         (make-sum</a:t>
            </a:r>
          </a:p>
          <a:p>
            <a:r>
              <a:rPr lang="en-US" b="1" dirty="0">
                <a:solidFill>
                  <a:srgbClr val="0070C0"/>
                </a:solidFill>
              </a:rPr>
              <a:t>           (make-product (multiplier </a:t>
            </a:r>
            <a:r>
              <a:rPr lang="en-US" b="1" dirty="0" err="1">
                <a:solidFill>
                  <a:srgbClr val="0070C0"/>
                </a:solidFill>
              </a:rPr>
              <a:t>exp</a:t>
            </a:r>
            <a:r>
              <a:rPr lang="en-US" b="1" dirty="0">
                <a:solidFill>
                  <a:srgbClr val="0070C0"/>
                </a:solidFill>
              </a:rPr>
              <a:t>)</a:t>
            </a:r>
          </a:p>
          <a:p>
            <a:r>
              <a:rPr lang="en-US" b="1" dirty="0">
                <a:solidFill>
                  <a:srgbClr val="0070C0"/>
                </a:solidFill>
              </a:rPr>
              <a:t>                         (</a:t>
            </a:r>
            <a:r>
              <a:rPr lang="en-US" b="1" dirty="0" err="1">
                <a:solidFill>
                  <a:srgbClr val="0070C0"/>
                </a:solidFill>
              </a:rPr>
              <a:t>deriv</a:t>
            </a:r>
            <a:r>
              <a:rPr lang="en-US" b="1" dirty="0">
                <a:solidFill>
                  <a:srgbClr val="0070C0"/>
                </a:solidFill>
              </a:rPr>
              <a:t> (multiplicand </a:t>
            </a:r>
            <a:r>
              <a:rPr lang="en-US" b="1" dirty="0" err="1">
                <a:solidFill>
                  <a:srgbClr val="0070C0"/>
                </a:solidFill>
              </a:rPr>
              <a:t>exp</a:t>
            </a:r>
            <a:r>
              <a:rPr lang="en-US" b="1" dirty="0">
                <a:solidFill>
                  <a:srgbClr val="0070C0"/>
                </a:solidFill>
              </a:rPr>
              <a:t>) </a:t>
            </a:r>
            <a:r>
              <a:rPr lang="en-US" b="1" dirty="0" err="1">
                <a:solidFill>
                  <a:srgbClr val="0070C0"/>
                </a:solidFill>
              </a:rPr>
              <a:t>var</a:t>
            </a:r>
            <a:r>
              <a:rPr lang="en-US" b="1" dirty="0">
                <a:solidFill>
                  <a:srgbClr val="0070C0"/>
                </a:solidFill>
              </a:rPr>
              <a:t>))</a:t>
            </a:r>
          </a:p>
          <a:p>
            <a:r>
              <a:rPr lang="en-US" b="1" dirty="0">
                <a:solidFill>
                  <a:srgbClr val="0070C0"/>
                </a:solidFill>
              </a:rPr>
              <a:t>           (make-product (</a:t>
            </a:r>
            <a:r>
              <a:rPr lang="en-US" b="1" dirty="0" err="1">
                <a:solidFill>
                  <a:srgbClr val="0070C0"/>
                </a:solidFill>
              </a:rPr>
              <a:t>deriv</a:t>
            </a:r>
            <a:r>
              <a:rPr lang="en-US" b="1" dirty="0">
                <a:solidFill>
                  <a:srgbClr val="0070C0"/>
                </a:solidFill>
              </a:rPr>
              <a:t> (multiplier </a:t>
            </a:r>
            <a:r>
              <a:rPr lang="en-US" b="1" dirty="0" err="1">
                <a:solidFill>
                  <a:srgbClr val="0070C0"/>
                </a:solidFill>
              </a:rPr>
              <a:t>exp</a:t>
            </a:r>
            <a:r>
              <a:rPr lang="en-US" b="1" dirty="0">
                <a:solidFill>
                  <a:srgbClr val="0070C0"/>
                </a:solidFill>
              </a:rPr>
              <a:t>) </a:t>
            </a:r>
            <a:r>
              <a:rPr lang="en-US" b="1" dirty="0" err="1">
                <a:solidFill>
                  <a:srgbClr val="0070C0"/>
                </a:solidFill>
              </a:rPr>
              <a:t>var</a:t>
            </a:r>
            <a:r>
              <a:rPr lang="en-US" b="1" dirty="0">
                <a:solidFill>
                  <a:srgbClr val="0070C0"/>
                </a:solidFill>
              </a:rPr>
              <a:t>)</a:t>
            </a:r>
          </a:p>
          <a:p>
            <a:r>
              <a:rPr lang="en-US" b="1" dirty="0">
                <a:solidFill>
                  <a:srgbClr val="0070C0"/>
                </a:solidFill>
              </a:rPr>
              <a:t>                         (multiplicand </a:t>
            </a:r>
            <a:r>
              <a:rPr lang="en-US" b="1" dirty="0" err="1">
                <a:solidFill>
                  <a:srgbClr val="0070C0"/>
                </a:solidFill>
              </a:rPr>
              <a:t>exp</a:t>
            </a:r>
            <a:r>
              <a:rPr lang="en-US" b="1" dirty="0">
                <a:solidFill>
                  <a:srgbClr val="0070C0"/>
                </a:solidFill>
              </a:rPr>
              <a:t>))))</a:t>
            </a:r>
          </a:p>
          <a:p>
            <a:r>
              <a:rPr lang="en-US" dirty="0"/>
              <a:t>        (else</a:t>
            </a:r>
          </a:p>
          <a:p>
            <a:r>
              <a:rPr lang="en-US" dirty="0"/>
              <a:t>         (error "unknown expression type - DERIV" </a:t>
            </a:r>
            <a:r>
              <a:rPr lang="en-US" dirty="0" err="1"/>
              <a:t>exp</a:t>
            </a:r>
            <a:r>
              <a:rPr lang="en-US" dirty="0"/>
              <a:t>))))</a:t>
            </a:r>
          </a:p>
        </p:txBody>
      </p:sp>
      <p:sp>
        <p:nvSpPr>
          <p:cNvPr id="8" name="Rectangle 3"/>
          <p:cNvSpPr>
            <a:spLocks noChangeArrowheads="1"/>
          </p:cNvSpPr>
          <p:nvPr/>
        </p:nvSpPr>
        <p:spPr bwMode="auto">
          <a:xfrm>
            <a:off x="119327" y="899442"/>
            <a:ext cx="8965504" cy="692497"/>
          </a:xfrm>
          <a:prstGeom prst="rect">
            <a:avLst/>
          </a:prstGeom>
          <a:solidFill>
            <a:schemeClr val="tx2">
              <a:lumMod val="20000"/>
              <a:lumOff val="80000"/>
            </a:schemeClr>
          </a:solidFill>
          <a:ln>
            <a:noFill/>
          </a:ln>
          <a:effectLs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dirty="0">
                <a:solidFill>
                  <a:srgbClr val="000000"/>
                </a:solidFill>
                <a:latin typeface="Times New Roman" panose="02020603050405020304" pitchFamily="18" charset="0"/>
                <a:cs typeface="Times New Roman" panose="02020603050405020304" pitchFamily="18" charset="0"/>
              </a:rPr>
              <a:t>Using these, and the primitive predicate </a:t>
            </a:r>
            <a:r>
              <a:rPr lang="en-US" altLang="en-US" sz="1200" dirty="0">
                <a:solidFill>
                  <a:srgbClr val="000000"/>
                </a:solidFill>
                <a:latin typeface="Arial Unicode MS" panose="020B0604020202020204" pitchFamily="34" charset="-128"/>
              </a:rPr>
              <a:t>number?</a:t>
            </a:r>
            <a:r>
              <a:rPr lang="en-US" altLang="en-US" sz="900" dirty="0">
                <a:solidFill>
                  <a:srgbClr val="000000"/>
                </a:solidFill>
                <a:latin typeface="Times New Roman" panose="02020603050405020304" pitchFamily="18" charset="0"/>
                <a:cs typeface="Times New Roman" panose="02020603050405020304" pitchFamily="18" charset="0"/>
              </a:rPr>
              <a:t>, </a:t>
            </a:r>
            <a:r>
              <a:rPr lang="en-US" altLang="en-US" sz="1350" dirty="0">
                <a:solidFill>
                  <a:srgbClr val="000000"/>
                </a:solidFill>
                <a:latin typeface="Times New Roman" panose="02020603050405020304" pitchFamily="18" charset="0"/>
                <a:cs typeface="Times New Roman" panose="02020603050405020304" pitchFamily="18" charset="0"/>
              </a:rPr>
              <a:t>which identifies numbers, we can express the differentiation rules as the following procedure</a:t>
            </a:r>
            <a:r>
              <a:rPr lang="en-US" altLang="en-US" sz="900" dirty="0">
                <a:solidFill>
                  <a:srgbClr val="000000"/>
                </a:solidFill>
                <a:latin typeface="Times New Roman" panose="02020603050405020304" pitchFamily="18" charset="0"/>
                <a:cs typeface="Times New Roman" panose="02020603050405020304" pitchFamily="18" charset="0"/>
              </a:rPr>
              <a:t>:</a:t>
            </a:r>
            <a:r>
              <a:rPr lang="en-US" altLang="en-US" sz="2700" dirty="0"/>
              <a:t> </a:t>
            </a:r>
          </a:p>
        </p:txBody>
      </p:sp>
      <p:pic>
        <p:nvPicPr>
          <p:cNvPr id="4" name="Picture 3"/>
          <p:cNvPicPr>
            <a:picLocks noChangeAspect="1"/>
          </p:cNvPicPr>
          <p:nvPr/>
        </p:nvPicPr>
        <p:blipFill rotWithShape="1">
          <a:blip r:embed="rId2"/>
          <a:srcRect l="19077" t="37010" r="70148" b="59153"/>
          <a:stretch/>
        </p:blipFill>
        <p:spPr>
          <a:xfrm>
            <a:off x="4412292" y="1570535"/>
            <a:ext cx="4208178" cy="421395"/>
          </a:xfrm>
          <a:prstGeom prst="rect">
            <a:avLst/>
          </a:prstGeom>
        </p:spPr>
      </p:pic>
      <p:pic>
        <p:nvPicPr>
          <p:cNvPr id="5" name="Picture 4"/>
          <p:cNvPicPr>
            <a:picLocks noChangeAspect="1"/>
          </p:cNvPicPr>
          <p:nvPr/>
        </p:nvPicPr>
        <p:blipFill rotWithShape="1">
          <a:blip r:embed="rId2"/>
          <a:srcRect l="21974" t="66303" r="72332" b="26885"/>
          <a:stretch/>
        </p:blipFill>
        <p:spPr>
          <a:xfrm>
            <a:off x="5503337" y="3858036"/>
            <a:ext cx="2223655" cy="748145"/>
          </a:xfrm>
          <a:prstGeom prst="rect">
            <a:avLst/>
          </a:prstGeom>
          <a:solidFill>
            <a:srgbClr val="FF0000"/>
          </a:solidFill>
          <a:ln w="57150">
            <a:solidFill>
              <a:srgbClr val="FF0000"/>
            </a:solidFill>
          </a:ln>
        </p:spPr>
      </p:pic>
      <p:pic>
        <p:nvPicPr>
          <p:cNvPr id="7" name="Picture 6"/>
          <p:cNvPicPr>
            <a:picLocks noChangeAspect="1"/>
          </p:cNvPicPr>
          <p:nvPr/>
        </p:nvPicPr>
        <p:blipFill rotWithShape="1">
          <a:blip r:embed="rId2"/>
          <a:srcRect l="23497" t="46380" r="73417" b="47731"/>
          <a:stretch/>
        </p:blipFill>
        <p:spPr>
          <a:xfrm>
            <a:off x="4683169" y="1991930"/>
            <a:ext cx="1205345" cy="646763"/>
          </a:xfrm>
          <a:prstGeom prst="rect">
            <a:avLst/>
          </a:prstGeom>
        </p:spPr>
      </p:pic>
      <p:pic>
        <p:nvPicPr>
          <p:cNvPr id="9" name="Picture 8"/>
          <p:cNvPicPr>
            <a:picLocks noChangeAspect="1"/>
          </p:cNvPicPr>
          <p:nvPr/>
        </p:nvPicPr>
        <p:blipFill rotWithShape="1">
          <a:blip r:embed="rId2"/>
          <a:srcRect l="22263" t="55391" r="72628" b="37041"/>
          <a:stretch/>
        </p:blipFill>
        <p:spPr>
          <a:xfrm>
            <a:off x="5617638" y="2706505"/>
            <a:ext cx="1995055" cy="831272"/>
          </a:xfrm>
          <a:prstGeom prst="rect">
            <a:avLst/>
          </a:prstGeom>
          <a:ln w="76200">
            <a:solidFill>
              <a:srgbClr val="0070C0"/>
            </a:solidFill>
          </a:ln>
        </p:spPr>
      </p:pic>
      <p:cxnSp>
        <p:nvCxnSpPr>
          <p:cNvPr id="3" name="Straight Arrow Connector 2"/>
          <p:cNvCxnSpPr/>
          <p:nvPr/>
        </p:nvCxnSpPr>
        <p:spPr>
          <a:xfrm flipH="1">
            <a:off x="3095124" y="1781233"/>
            <a:ext cx="1660358" cy="21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123824" y="2315311"/>
            <a:ext cx="767013" cy="94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02079" y="3122141"/>
            <a:ext cx="938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755481" y="4232109"/>
            <a:ext cx="698651" cy="5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2256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37394" y="896574"/>
            <a:ext cx="8568586" cy="166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1800" dirty="0">
                <a:solidFill>
                  <a:srgbClr val="000000"/>
                </a:solidFill>
                <a:latin typeface="Times New Roman" panose="02020603050405020304" pitchFamily="18" charset="0"/>
                <a:cs typeface="Times New Roman" panose="02020603050405020304" pitchFamily="18" charset="0"/>
              </a:rPr>
              <a:t>This </a:t>
            </a:r>
            <a:r>
              <a:rPr kumimoji="0" lang="en-US" altLang="en-US" b="1" i="0" u="none" strike="noStrike" cap="none" normalizeH="0" baseline="0" dirty="0" err="1" smtClean="0">
                <a:ln>
                  <a:noFill/>
                </a:ln>
                <a:solidFill>
                  <a:srgbClr val="000000"/>
                </a:solidFill>
                <a:effectLst/>
                <a:latin typeface="Arial Unicode MS" panose="020B0604020202020204" pitchFamily="34" charset="-128"/>
              </a:rPr>
              <a:t>deriv</a:t>
            </a:r>
            <a:r>
              <a:rPr lang="en-US" altLang="en-US" sz="1500" b="1" dirty="0">
                <a:solidFill>
                  <a:srgbClr val="000000"/>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Times New Roman" panose="02020603050405020304" pitchFamily="18" charset="0"/>
                <a:cs typeface="Times New Roman" panose="02020603050405020304" pitchFamily="18" charset="0"/>
              </a:rPr>
              <a:t>procedure incorporates the complete differentiation algorithm.</a:t>
            </a:r>
          </a:p>
          <a:p>
            <a:pPr>
              <a:lnSpc>
                <a:spcPct val="100000"/>
              </a:lnSpc>
            </a:pPr>
            <a:r>
              <a:rPr lang="en-US" altLang="en-US" sz="1800" dirty="0">
                <a:solidFill>
                  <a:srgbClr val="000000"/>
                </a:solidFill>
                <a:latin typeface="Times New Roman" panose="02020603050405020304" pitchFamily="18" charset="0"/>
                <a:cs typeface="Times New Roman" panose="02020603050405020304" pitchFamily="18" charset="0"/>
              </a:rPr>
              <a:t> Since it is expressed in terms of </a:t>
            </a:r>
            <a:r>
              <a:rPr lang="en-US" altLang="en-US" sz="1800" dirty="0">
                <a:solidFill>
                  <a:srgbClr val="FF0000"/>
                </a:solidFill>
                <a:latin typeface="Times New Roman" panose="02020603050405020304" pitchFamily="18" charset="0"/>
                <a:cs typeface="Times New Roman" panose="02020603050405020304" pitchFamily="18" charset="0"/>
              </a:rPr>
              <a:t>abstract data</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1800" i="1" u="sng" dirty="0">
                <a:solidFill>
                  <a:srgbClr val="000000"/>
                </a:solidFill>
                <a:latin typeface="Times New Roman" panose="02020603050405020304" pitchFamily="18" charset="0"/>
                <a:cs typeface="Times New Roman" panose="02020603050405020304" pitchFamily="18" charset="0"/>
              </a:rPr>
              <a:t>it will work no matter how we choose to represent algebraic expressions,</a:t>
            </a:r>
            <a:r>
              <a:rPr lang="en-US" altLang="en-US" sz="1800" dirty="0">
                <a:solidFill>
                  <a:srgbClr val="000000"/>
                </a:solidFill>
                <a:latin typeface="Times New Roman" panose="02020603050405020304" pitchFamily="18" charset="0"/>
                <a:cs typeface="Times New Roman" panose="02020603050405020304" pitchFamily="18" charset="0"/>
              </a:rPr>
              <a:t> as long as we design a </a:t>
            </a:r>
            <a:r>
              <a:rPr lang="en-US" altLang="en-US" sz="1800" dirty="0">
                <a:solidFill>
                  <a:srgbClr val="00B0F0"/>
                </a:solidFill>
                <a:latin typeface="Times New Roman" panose="02020603050405020304" pitchFamily="18" charset="0"/>
                <a:cs typeface="Times New Roman" panose="02020603050405020304" pitchFamily="18" charset="0"/>
              </a:rPr>
              <a:t>proper set of selectors and constructors. </a:t>
            </a:r>
          </a:p>
          <a:p>
            <a:pPr>
              <a:lnSpc>
                <a:spcPct val="100000"/>
              </a:lnSpc>
            </a:pPr>
            <a:r>
              <a:rPr lang="en-US" altLang="en-US" sz="1800" dirty="0">
                <a:solidFill>
                  <a:srgbClr val="000000"/>
                </a:solidFill>
                <a:latin typeface="Times New Roman" panose="02020603050405020304" pitchFamily="18" charset="0"/>
                <a:cs typeface="Times New Roman" panose="02020603050405020304" pitchFamily="18" charset="0"/>
              </a:rPr>
              <a:t>This is the issue we must address next.</a:t>
            </a:r>
            <a:r>
              <a:rPr lang="en-US" altLang="en-US" sz="1800" dirty="0"/>
              <a:t> </a:t>
            </a:r>
          </a:p>
        </p:txBody>
      </p:sp>
      <p:sp>
        <p:nvSpPr>
          <p:cNvPr id="6" name="Rectangle 5"/>
          <p:cNvSpPr/>
          <p:nvPr/>
        </p:nvSpPr>
        <p:spPr>
          <a:xfrm>
            <a:off x="266178" y="2637466"/>
            <a:ext cx="7474907" cy="3277820"/>
          </a:xfrm>
          <a:prstGeom prst="rect">
            <a:avLst/>
          </a:prstGeom>
          <a:ln>
            <a:solidFill>
              <a:srgbClr val="0070C0"/>
            </a:solidFill>
          </a:ln>
        </p:spPr>
        <p:txBody>
          <a:bodyPr wrap="square">
            <a:spAutoFit/>
          </a:bodyPr>
          <a:lstStyle/>
          <a:p>
            <a:pPr marL="257175" indent="-257175">
              <a:buFont typeface="Arial" panose="020B0604020202020204" pitchFamily="34" charset="0"/>
              <a:buChar char="•"/>
            </a:pPr>
            <a:r>
              <a:rPr lang="en-US" sz="2700" dirty="0">
                <a:solidFill>
                  <a:srgbClr val="00B0F0"/>
                </a:solidFill>
              </a:rPr>
              <a:t>Representing algebraic expressions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We can imagine many ways to use list structure to represent algebraic expressions. </a:t>
            </a:r>
          </a:p>
          <a:p>
            <a:pPr marL="257175" indent="-257175">
              <a:buFont typeface="Arial" panose="020B0604020202020204" pitchFamily="34" charset="0"/>
              <a:buChar char="•"/>
            </a:pPr>
            <a:r>
              <a:rPr lang="en-US" dirty="0"/>
              <a:t>For example, we could use lists of symbols that mirror the usual algebraic notation, representing </a:t>
            </a:r>
            <a:r>
              <a:rPr lang="en-US" dirty="0" err="1"/>
              <a:t>ax+b</a:t>
            </a:r>
            <a:r>
              <a:rPr lang="en-US" dirty="0"/>
              <a:t> as the list (a * x + b). </a:t>
            </a:r>
          </a:p>
          <a:p>
            <a:pPr marL="257175" indent="-257175">
              <a:buFont typeface="Arial" panose="020B0604020202020204" pitchFamily="34" charset="0"/>
              <a:buChar char="•"/>
            </a:pPr>
            <a:r>
              <a:rPr lang="en-US" dirty="0"/>
              <a:t>However, one especially straightforward choice is to use the same parenthesized prefix notation that Lisp uses for combinations; that is, to represent </a:t>
            </a:r>
            <a:r>
              <a:rPr lang="en-US" dirty="0" err="1"/>
              <a:t>ax+b</a:t>
            </a:r>
            <a:r>
              <a:rPr lang="en-US" dirty="0"/>
              <a:t> as (+ (* a x) b). </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Then our data representation for the differentiation problem is as follows:</a:t>
            </a:r>
          </a:p>
        </p:txBody>
      </p:sp>
    </p:spTree>
    <p:extLst>
      <p:ext uri="{BB962C8B-B14F-4D97-AF65-F5344CB8AC3E}">
        <p14:creationId xmlns:p14="http://schemas.microsoft.com/office/powerpoint/2010/main" val="18384406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630" y="953421"/>
            <a:ext cx="8716055" cy="4801314"/>
          </a:xfrm>
          <a:prstGeom prst="rect">
            <a:avLst/>
          </a:prstGeom>
        </p:spPr>
        <p:txBody>
          <a:bodyPr wrap="square">
            <a:spAutoFit/>
          </a:bodyPr>
          <a:lstStyle/>
          <a:p>
            <a:r>
              <a:rPr lang="en-US" dirty="0"/>
              <a:t>The variables are symbols. They are identified by the primitive predicate symbol?:</a:t>
            </a:r>
          </a:p>
          <a:p>
            <a:r>
              <a:rPr lang="en-US" dirty="0">
                <a:solidFill>
                  <a:srgbClr val="0070C0"/>
                </a:solidFill>
              </a:rPr>
              <a:t>(</a:t>
            </a:r>
            <a:r>
              <a:rPr lang="en-US" dirty="0" err="1">
                <a:solidFill>
                  <a:srgbClr val="0070C0"/>
                </a:solidFill>
              </a:rPr>
              <a:t>defun</a:t>
            </a:r>
            <a:r>
              <a:rPr lang="en-US" dirty="0">
                <a:solidFill>
                  <a:srgbClr val="0070C0"/>
                </a:solidFill>
              </a:rPr>
              <a:t> variable? (x) (symbol? x))</a:t>
            </a:r>
          </a:p>
          <a:p>
            <a:r>
              <a:rPr lang="en-US" dirty="0"/>
              <a:t>Two variables are the same if the symbols representing them are </a:t>
            </a:r>
            <a:r>
              <a:rPr lang="en-US" dirty="0" err="1"/>
              <a:t>eq</a:t>
            </a:r>
            <a:r>
              <a:rPr lang="en-US" dirty="0"/>
              <a:t>?:</a:t>
            </a:r>
          </a:p>
          <a:p>
            <a:r>
              <a:rPr lang="en-US" dirty="0">
                <a:solidFill>
                  <a:srgbClr val="0070C0"/>
                </a:solidFill>
              </a:rPr>
              <a:t>(</a:t>
            </a:r>
            <a:r>
              <a:rPr lang="en-US" dirty="0" err="1">
                <a:solidFill>
                  <a:srgbClr val="0070C0"/>
                </a:solidFill>
              </a:rPr>
              <a:t>defun</a:t>
            </a:r>
            <a:r>
              <a:rPr lang="en-US" dirty="0">
                <a:solidFill>
                  <a:srgbClr val="0070C0"/>
                </a:solidFill>
              </a:rPr>
              <a:t> same-variable? (v1 v2)</a:t>
            </a:r>
          </a:p>
          <a:p>
            <a:r>
              <a:rPr lang="en-US" dirty="0">
                <a:solidFill>
                  <a:srgbClr val="0070C0"/>
                </a:solidFill>
              </a:rPr>
              <a:t>  (and (variable? v1) </a:t>
            </a:r>
          </a:p>
          <a:p>
            <a:r>
              <a:rPr lang="en-US" dirty="0">
                <a:solidFill>
                  <a:srgbClr val="0070C0"/>
                </a:solidFill>
              </a:rPr>
              <a:t>           (variable? v2) </a:t>
            </a:r>
          </a:p>
          <a:p>
            <a:r>
              <a:rPr lang="en-US" dirty="0">
                <a:solidFill>
                  <a:srgbClr val="0070C0"/>
                </a:solidFill>
              </a:rPr>
              <a:t>           (</a:t>
            </a:r>
            <a:r>
              <a:rPr lang="en-US" dirty="0" err="1">
                <a:solidFill>
                  <a:srgbClr val="0070C0"/>
                </a:solidFill>
              </a:rPr>
              <a:t>eq</a:t>
            </a:r>
            <a:r>
              <a:rPr lang="en-US" dirty="0">
                <a:solidFill>
                  <a:srgbClr val="0070C0"/>
                </a:solidFill>
              </a:rPr>
              <a:t>? v1 v2)))</a:t>
            </a:r>
          </a:p>
          <a:p>
            <a:r>
              <a:rPr lang="en-US" dirty="0"/>
              <a:t>Sums and products are constructed as lists:</a:t>
            </a:r>
          </a:p>
          <a:p>
            <a:r>
              <a:rPr lang="en-US" dirty="0">
                <a:solidFill>
                  <a:srgbClr val="0070C0"/>
                </a:solidFill>
              </a:rPr>
              <a:t>(</a:t>
            </a:r>
            <a:r>
              <a:rPr lang="en-US" dirty="0" err="1">
                <a:solidFill>
                  <a:srgbClr val="0070C0"/>
                </a:solidFill>
              </a:rPr>
              <a:t>defun</a:t>
            </a:r>
            <a:r>
              <a:rPr lang="en-US" dirty="0">
                <a:solidFill>
                  <a:srgbClr val="0070C0"/>
                </a:solidFill>
              </a:rPr>
              <a:t> make-sum (a1 a2) (list '+ a1 a2))</a:t>
            </a:r>
            <a:endParaRPr lang="en-US" dirty="0"/>
          </a:p>
          <a:p>
            <a:r>
              <a:rPr lang="en-US" dirty="0">
                <a:solidFill>
                  <a:srgbClr val="0070C0"/>
                </a:solidFill>
              </a:rPr>
              <a:t>(</a:t>
            </a:r>
            <a:r>
              <a:rPr lang="en-US" dirty="0" err="1">
                <a:solidFill>
                  <a:srgbClr val="0070C0"/>
                </a:solidFill>
              </a:rPr>
              <a:t>defun</a:t>
            </a:r>
            <a:r>
              <a:rPr lang="en-US" dirty="0">
                <a:solidFill>
                  <a:srgbClr val="0070C0"/>
                </a:solidFill>
              </a:rPr>
              <a:t> make-product (m1 m2) (list '* m1 m2))</a:t>
            </a:r>
          </a:p>
          <a:p>
            <a:endParaRPr lang="en-US" dirty="0"/>
          </a:p>
          <a:p>
            <a:r>
              <a:rPr lang="en-US" dirty="0"/>
              <a:t>A sum is a list whose first element is the symbol +:</a:t>
            </a:r>
          </a:p>
          <a:p>
            <a:r>
              <a:rPr lang="en-US" dirty="0">
                <a:solidFill>
                  <a:srgbClr val="0070C0"/>
                </a:solidFill>
              </a:rPr>
              <a:t>(</a:t>
            </a:r>
            <a:r>
              <a:rPr lang="en-US" dirty="0" err="1">
                <a:solidFill>
                  <a:srgbClr val="0070C0"/>
                </a:solidFill>
              </a:rPr>
              <a:t>defun</a:t>
            </a:r>
            <a:r>
              <a:rPr lang="en-US" dirty="0">
                <a:solidFill>
                  <a:srgbClr val="0070C0"/>
                </a:solidFill>
              </a:rPr>
              <a:t> sum? (x)</a:t>
            </a:r>
          </a:p>
          <a:p>
            <a:r>
              <a:rPr lang="en-US" dirty="0">
                <a:solidFill>
                  <a:srgbClr val="0070C0"/>
                </a:solidFill>
              </a:rPr>
              <a:t>  (and (pair? x) </a:t>
            </a:r>
          </a:p>
          <a:p>
            <a:r>
              <a:rPr lang="en-US" dirty="0">
                <a:solidFill>
                  <a:srgbClr val="0070C0"/>
                </a:solidFill>
              </a:rPr>
              <a:t>           (</a:t>
            </a:r>
            <a:r>
              <a:rPr lang="en-US" dirty="0" err="1">
                <a:solidFill>
                  <a:srgbClr val="0070C0"/>
                </a:solidFill>
              </a:rPr>
              <a:t>eq</a:t>
            </a:r>
            <a:r>
              <a:rPr lang="en-US" dirty="0">
                <a:solidFill>
                  <a:srgbClr val="0070C0"/>
                </a:solidFill>
              </a:rPr>
              <a:t>? (car x) '+)))</a:t>
            </a:r>
          </a:p>
          <a:p>
            <a:r>
              <a:rPr lang="en-US" dirty="0"/>
              <a:t>The addend is the second item of the sum list:</a:t>
            </a:r>
          </a:p>
          <a:p>
            <a:r>
              <a:rPr lang="en-US" dirty="0">
                <a:solidFill>
                  <a:srgbClr val="0070C0"/>
                </a:solidFill>
              </a:rPr>
              <a:t>(</a:t>
            </a:r>
            <a:r>
              <a:rPr lang="en-US" dirty="0" err="1">
                <a:solidFill>
                  <a:srgbClr val="0070C0"/>
                </a:solidFill>
              </a:rPr>
              <a:t>defun</a:t>
            </a:r>
            <a:r>
              <a:rPr lang="en-US" dirty="0">
                <a:solidFill>
                  <a:srgbClr val="0070C0"/>
                </a:solidFill>
              </a:rPr>
              <a:t> addend (s) (</a:t>
            </a:r>
            <a:r>
              <a:rPr lang="en-US" dirty="0" err="1">
                <a:solidFill>
                  <a:srgbClr val="0070C0"/>
                </a:solidFill>
              </a:rPr>
              <a:t>cadr</a:t>
            </a:r>
            <a:r>
              <a:rPr lang="en-US" dirty="0">
                <a:solidFill>
                  <a:srgbClr val="0070C0"/>
                </a:solidFill>
              </a:rPr>
              <a:t> s))</a:t>
            </a:r>
          </a:p>
        </p:txBody>
      </p:sp>
    </p:spTree>
    <p:extLst>
      <p:ext uri="{BB962C8B-B14F-4D97-AF65-F5344CB8AC3E}">
        <p14:creationId xmlns:p14="http://schemas.microsoft.com/office/powerpoint/2010/main" val="24764637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790" y="970597"/>
            <a:ext cx="8596563" cy="4939814"/>
          </a:xfrm>
          <a:prstGeom prst="rect">
            <a:avLst/>
          </a:prstGeom>
        </p:spPr>
        <p:txBody>
          <a:bodyPr wrap="square">
            <a:spAutoFit/>
          </a:bodyPr>
          <a:lstStyle/>
          <a:p>
            <a:r>
              <a:rPr lang="en-US" sz="2100" dirty="0"/>
              <a:t>The augend is the third item of the sum list:</a:t>
            </a:r>
          </a:p>
          <a:p>
            <a:r>
              <a:rPr lang="en-US" sz="2100" dirty="0">
                <a:solidFill>
                  <a:srgbClr val="0070C0"/>
                </a:solidFill>
              </a:rPr>
              <a:t>(</a:t>
            </a:r>
            <a:r>
              <a:rPr lang="en-US" sz="2100" dirty="0" err="1">
                <a:solidFill>
                  <a:srgbClr val="0070C0"/>
                </a:solidFill>
              </a:rPr>
              <a:t>defun</a:t>
            </a:r>
            <a:r>
              <a:rPr lang="en-US" sz="2100" dirty="0">
                <a:solidFill>
                  <a:srgbClr val="0070C0"/>
                </a:solidFill>
              </a:rPr>
              <a:t> augend (s) (</a:t>
            </a:r>
            <a:r>
              <a:rPr lang="en-US" sz="2100" dirty="0" err="1">
                <a:solidFill>
                  <a:srgbClr val="0070C0"/>
                </a:solidFill>
              </a:rPr>
              <a:t>caddr</a:t>
            </a:r>
            <a:r>
              <a:rPr lang="en-US" sz="2100" dirty="0">
                <a:solidFill>
                  <a:srgbClr val="0070C0"/>
                </a:solidFill>
              </a:rPr>
              <a:t> s))</a:t>
            </a:r>
          </a:p>
          <a:p>
            <a:endParaRPr lang="en-US" sz="2100" dirty="0"/>
          </a:p>
          <a:p>
            <a:r>
              <a:rPr lang="en-US" sz="2100" dirty="0"/>
              <a:t>A product is a list whose first element is the symbol *:</a:t>
            </a:r>
          </a:p>
          <a:p>
            <a:r>
              <a:rPr lang="en-US" sz="2100" dirty="0">
                <a:solidFill>
                  <a:srgbClr val="0070C0"/>
                </a:solidFill>
              </a:rPr>
              <a:t>(</a:t>
            </a:r>
            <a:r>
              <a:rPr lang="en-US" sz="2100" dirty="0" err="1">
                <a:solidFill>
                  <a:srgbClr val="0070C0"/>
                </a:solidFill>
              </a:rPr>
              <a:t>defun</a:t>
            </a:r>
            <a:r>
              <a:rPr lang="en-US" sz="2100" dirty="0">
                <a:solidFill>
                  <a:srgbClr val="0070C0"/>
                </a:solidFill>
              </a:rPr>
              <a:t> product? (x)</a:t>
            </a:r>
          </a:p>
          <a:p>
            <a:r>
              <a:rPr lang="en-US" sz="2100" dirty="0">
                <a:solidFill>
                  <a:srgbClr val="0070C0"/>
                </a:solidFill>
              </a:rPr>
              <a:t>  (and (pair? x) </a:t>
            </a:r>
          </a:p>
          <a:p>
            <a:r>
              <a:rPr lang="en-US" sz="2100" dirty="0">
                <a:solidFill>
                  <a:srgbClr val="0070C0"/>
                </a:solidFill>
              </a:rPr>
              <a:t>           (</a:t>
            </a:r>
            <a:r>
              <a:rPr lang="en-US" sz="2100" dirty="0" err="1">
                <a:solidFill>
                  <a:srgbClr val="0070C0"/>
                </a:solidFill>
              </a:rPr>
              <a:t>eq</a:t>
            </a:r>
            <a:r>
              <a:rPr lang="en-US" sz="2100" dirty="0">
                <a:solidFill>
                  <a:srgbClr val="0070C0"/>
                </a:solidFill>
              </a:rPr>
              <a:t>? (car x) '*)</a:t>
            </a:r>
          </a:p>
          <a:p>
            <a:r>
              <a:rPr lang="en-US" sz="2100" dirty="0">
                <a:solidFill>
                  <a:srgbClr val="0070C0"/>
                </a:solidFill>
              </a:rPr>
              <a:t>  )</a:t>
            </a:r>
          </a:p>
          <a:p>
            <a:r>
              <a:rPr lang="en-US" sz="2100" dirty="0">
                <a:solidFill>
                  <a:srgbClr val="0070C0"/>
                </a:solidFill>
              </a:rPr>
              <a:t>)</a:t>
            </a:r>
          </a:p>
          <a:p>
            <a:endParaRPr lang="en-US" sz="2100" dirty="0"/>
          </a:p>
          <a:p>
            <a:r>
              <a:rPr lang="en-US" sz="2100" dirty="0"/>
              <a:t>The multiplier is the second item of the product list:</a:t>
            </a:r>
          </a:p>
          <a:p>
            <a:r>
              <a:rPr lang="en-US" sz="2100" dirty="0">
                <a:solidFill>
                  <a:srgbClr val="0070C0"/>
                </a:solidFill>
              </a:rPr>
              <a:t>(</a:t>
            </a:r>
            <a:r>
              <a:rPr lang="en-US" sz="2100" dirty="0" err="1" smtClean="0">
                <a:solidFill>
                  <a:srgbClr val="0070C0"/>
                </a:solidFill>
              </a:rPr>
              <a:t>defun</a:t>
            </a:r>
            <a:r>
              <a:rPr lang="en-US" sz="2100" dirty="0" smtClean="0">
                <a:solidFill>
                  <a:srgbClr val="0070C0"/>
                </a:solidFill>
              </a:rPr>
              <a:t> multiplier (p</a:t>
            </a:r>
            <a:r>
              <a:rPr lang="en-US" sz="2100" dirty="0">
                <a:solidFill>
                  <a:srgbClr val="0070C0"/>
                </a:solidFill>
              </a:rPr>
              <a:t>) (</a:t>
            </a:r>
            <a:r>
              <a:rPr lang="en-US" sz="2100" dirty="0" err="1">
                <a:solidFill>
                  <a:srgbClr val="0070C0"/>
                </a:solidFill>
              </a:rPr>
              <a:t>cadr</a:t>
            </a:r>
            <a:r>
              <a:rPr lang="en-US" sz="2100" dirty="0">
                <a:solidFill>
                  <a:srgbClr val="0070C0"/>
                </a:solidFill>
              </a:rPr>
              <a:t> p))</a:t>
            </a:r>
          </a:p>
          <a:p>
            <a:endParaRPr lang="en-US" sz="2100" dirty="0"/>
          </a:p>
          <a:p>
            <a:r>
              <a:rPr lang="en-US" sz="2100" dirty="0"/>
              <a:t>The multiplicand is the third item of the product list:</a:t>
            </a:r>
          </a:p>
          <a:p>
            <a:r>
              <a:rPr lang="en-US" sz="2100" dirty="0">
                <a:solidFill>
                  <a:srgbClr val="0070C0"/>
                </a:solidFill>
              </a:rPr>
              <a:t>(</a:t>
            </a:r>
            <a:r>
              <a:rPr lang="en-US" sz="2100" dirty="0" err="1" smtClean="0">
                <a:solidFill>
                  <a:srgbClr val="0070C0"/>
                </a:solidFill>
              </a:rPr>
              <a:t>defun</a:t>
            </a:r>
            <a:r>
              <a:rPr lang="en-US" sz="2100" dirty="0" smtClean="0">
                <a:solidFill>
                  <a:srgbClr val="0070C0"/>
                </a:solidFill>
              </a:rPr>
              <a:t> multiplicand (p</a:t>
            </a:r>
            <a:r>
              <a:rPr lang="en-US" sz="2100" dirty="0">
                <a:solidFill>
                  <a:srgbClr val="0070C0"/>
                </a:solidFill>
              </a:rPr>
              <a:t>) (</a:t>
            </a:r>
            <a:r>
              <a:rPr lang="en-US" sz="2100" dirty="0" err="1">
                <a:solidFill>
                  <a:srgbClr val="0070C0"/>
                </a:solidFill>
              </a:rPr>
              <a:t>caddr</a:t>
            </a:r>
            <a:r>
              <a:rPr lang="en-US" sz="2100" dirty="0">
                <a:solidFill>
                  <a:srgbClr val="0070C0"/>
                </a:solidFill>
              </a:rPr>
              <a:t> p))</a:t>
            </a:r>
          </a:p>
        </p:txBody>
      </p:sp>
    </p:spTree>
    <p:extLst>
      <p:ext uri="{BB962C8B-B14F-4D97-AF65-F5344CB8AC3E}">
        <p14:creationId xmlns:p14="http://schemas.microsoft.com/office/powerpoint/2010/main" val="97961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34200" y="12192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Robots</a:t>
            </a:r>
            <a:endParaRPr lang="en-US" sz="3600" dirty="0"/>
          </a:p>
        </p:txBody>
      </p:sp>
      <p:sp>
        <p:nvSpPr>
          <p:cNvPr id="12" name="Rectangle 11"/>
          <p:cNvSpPr/>
          <p:nvPr/>
        </p:nvSpPr>
        <p:spPr>
          <a:xfrm>
            <a:off x="3886200" y="4267200"/>
            <a:ext cx="19812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controller</a:t>
            </a:r>
            <a:endParaRPr lang="en-US" sz="3200" b="1" dirty="0">
              <a:solidFill>
                <a:srgbClr val="002060"/>
              </a:solidFill>
            </a:endParaRPr>
          </a:p>
        </p:txBody>
      </p:sp>
      <p:cxnSp>
        <p:nvCxnSpPr>
          <p:cNvPr id="13" name="Straight Arrow Connector 12"/>
          <p:cNvCxnSpPr>
            <a:endCxn id="11" idx="1"/>
          </p:cNvCxnSpPr>
          <p:nvPr/>
        </p:nvCxnSpPr>
        <p:spPr>
          <a:xfrm rot="5400000" flipH="1" flipV="1">
            <a:off x="5067300" y="2552700"/>
            <a:ext cx="2667000" cy="1066800"/>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267200" y="2514600"/>
            <a:ext cx="1676400" cy="646331"/>
          </a:xfrm>
          <a:prstGeom prst="rect">
            <a:avLst/>
          </a:prstGeom>
          <a:noFill/>
        </p:spPr>
        <p:txBody>
          <a:bodyPr wrap="square" rtlCol="0">
            <a:spAutoFit/>
          </a:bodyPr>
          <a:lstStyle/>
          <a:p>
            <a:r>
              <a:rPr lang="en-US" dirty="0" smtClean="0"/>
              <a:t>Events language</a:t>
            </a:r>
            <a:endParaRPr lang="en-US" dirty="0"/>
          </a:p>
        </p:txBody>
      </p:sp>
      <p:sp>
        <p:nvSpPr>
          <p:cNvPr id="16" name="Rectangle 15"/>
          <p:cNvSpPr/>
          <p:nvPr/>
        </p:nvSpPr>
        <p:spPr>
          <a:xfrm>
            <a:off x="1600200" y="2971800"/>
            <a:ext cx="2057400"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Universal Event</a:t>
            </a:r>
          </a:p>
          <a:p>
            <a:pPr algn="ctr"/>
            <a:r>
              <a:rPr lang="en-US" sz="2800" b="1" dirty="0" smtClean="0">
                <a:solidFill>
                  <a:srgbClr val="002060"/>
                </a:solidFill>
              </a:rPr>
              <a:t>Editor</a:t>
            </a:r>
            <a:endParaRPr lang="en-US" sz="2800" b="1" dirty="0">
              <a:solidFill>
                <a:srgbClr val="002060"/>
              </a:solidFill>
            </a:endParaRPr>
          </a:p>
        </p:txBody>
      </p:sp>
      <p:cxnSp>
        <p:nvCxnSpPr>
          <p:cNvPr id="17" name="Straight Arrow Connector 16"/>
          <p:cNvCxnSpPr/>
          <p:nvPr/>
        </p:nvCxnSpPr>
        <p:spPr>
          <a:xfrm flipV="1">
            <a:off x="3657600" y="3430588"/>
            <a:ext cx="762000" cy="74612"/>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4725194" y="3963194"/>
            <a:ext cx="533400" cy="74612"/>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4419600" y="3200400"/>
            <a:ext cx="1219200" cy="5334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events</a:t>
            </a:r>
            <a:endParaRPr lang="en-US" dirty="0"/>
          </a:p>
        </p:txBody>
      </p:sp>
      <p:sp>
        <p:nvSpPr>
          <p:cNvPr id="15" name="Rectangle 14"/>
          <p:cNvSpPr/>
          <p:nvPr/>
        </p:nvSpPr>
        <p:spPr>
          <a:xfrm>
            <a:off x="914400" y="1143000"/>
            <a:ext cx="11430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Motion Capture</a:t>
            </a:r>
            <a:endParaRPr lang="en-US" sz="2000" dirty="0">
              <a:solidFill>
                <a:srgbClr val="002060"/>
              </a:solidFill>
            </a:endParaRPr>
          </a:p>
        </p:txBody>
      </p:sp>
      <p:sp>
        <p:nvSpPr>
          <p:cNvPr id="20" name="Rectangle 19"/>
          <p:cNvSpPr/>
          <p:nvPr/>
        </p:nvSpPr>
        <p:spPr>
          <a:xfrm>
            <a:off x="2362200" y="1143000"/>
            <a:ext cx="13716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Inverse</a:t>
            </a:r>
          </a:p>
          <a:p>
            <a:pPr algn="ctr"/>
            <a:r>
              <a:rPr lang="en-US" sz="2000" dirty="0" smtClean="0">
                <a:solidFill>
                  <a:srgbClr val="002060"/>
                </a:solidFill>
              </a:rPr>
              <a:t>Kinematics</a:t>
            </a:r>
            <a:endParaRPr lang="en-US" sz="2000" dirty="0">
              <a:solidFill>
                <a:srgbClr val="002060"/>
              </a:solidFill>
            </a:endParaRPr>
          </a:p>
        </p:txBody>
      </p:sp>
      <p:sp>
        <p:nvSpPr>
          <p:cNvPr id="21" name="Rectangle 20"/>
          <p:cNvSpPr/>
          <p:nvPr/>
        </p:nvSpPr>
        <p:spPr>
          <a:xfrm>
            <a:off x="4114800" y="1219200"/>
            <a:ext cx="13716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Forward</a:t>
            </a:r>
          </a:p>
          <a:p>
            <a:pPr algn="ctr"/>
            <a:r>
              <a:rPr lang="en-US" sz="2000" dirty="0" smtClean="0">
                <a:solidFill>
                  <a:srgbClr val="002060"/>
                </a:solidFill>
              </a:rPr>
              <a:t>Kinematics</a:t>
            </a:r>
            <a:endParaRPr lang="en-US" sz="2000" dirty="0">
              <a:solidFill>
                <a:srgbClr val="002060"/>
              </a:solidFill>
            </a:endParaRPr>
          </a:p>
        </p:txBody>
      </p:sp>
      <p:cxnSp>
        <p:nvCxnSpPr>
          <p:cNvPr id="23" name="Straight Arrow Connector 22"/>
          <p:cNvCxnSpPr>
            <a:stCxn id="15" idx="2"/>
          </p:cNvCxnSpPr>
          <p:nvPr/>
        </p:nvCxnSpPr>
        <p:spPr>
          <a:xfrm rot="16200000" flipH="1">
            <a:off x="1390650" y="2076450"/>
            <a:ext cx="9906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a:endCxn id="16" idx="0"/>
          </p:cNvCxnSpPr>
          <p:nvPr/>
        </p:nvCxnSpPr>
        <p:spPr>
          <a:xfrm rot="5400000">
            <a:off x="2343150" y="2266950"/>
            <a:ext cx="9906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p:cNvCxnSpPr>
          <p:nvPr/>
        </p:nvCxnSpPr>
        <p:spPr>
          <a:xfrm rot="5400000">
            <a:off x="3695700" y="1866900"/>
            <a:ext cx="914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010400" y="28194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Lighting</a:t>
            </a:r>
          </a:p>
          <a:p>
            <a:pPr algn="ctr"/>
            <a:r>
              <a:rPr lang="en-US" sz="3200" dirty="0" smtClean="0"/>
              <a:t>System</a:t>
            </a:r>
            <a:endParaRPr lang="en-US" sz="3200" dirty="0"/>
          </a:p>
        </p:txBody>
      </p:sp>
      <p:sp>
        <p:nvSpPr>
          <p:cNvPr id="26" name="Rectangle 25"/>
          <p:cNvSpPr/>
          <p:nvPr/>
        </p:nvSpPr>
        <p:spPr>
          <a:xfrm>
            <a:off x="7010400" y="42672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Sound System</a:t>
            </a:r>
            <a:endParaRPr lang="en-US" sz="2800" dirty="0"/>
          </a:p>
        </p:txBody>
      </p:sp>
      <p:sp>
        <p:nvSpPr>
          <p:cNvPr id="28" name="Rectangle 27"/>
          <p:cNvSpPr/>
          <p:nvPr/>
        </p:nvSpPr>
        <p:spPr>
          <a:xfrm>
            <a:off x="7010400" y="5638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Curtain and all equipment</a:t>
            </a:r>
            <a:endParaRPr lang="en-US" sz="2400" dirty="0"/>
          </a:p>
        </p:txBody>
      </p:sp>
      <p:cxnSp>
        <p:nvCxnSpPr>
          <p:cNvPr id="29" name="Straight Arrow Connector 28"/>
          <p:cNvCxnSpPr>
            <a:endCxn id="22" idx="1"/>
          </p:cNvCxnSpPr>
          <p:nvPr/>
        </p:nvCxnSpPr>
        <p:spPr>
          <a:xfrm rot="5400000" flipH="1" flipV="1">
            <a:off x="5829300" y="3390900"/>
            <a:ext cx="1219200" cy="1143000"/>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endCxn id="26" idx="1"/>
          </p:cNvCxnSpPr>
          <p:nvPr/>
        </p:nvCxnSpPr>
        <p:spPr>
          <a:xfrm>
            <a:off x="5867400" y="4800600"/>
            <a:ext cx="1143000" cy="1588"/>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endCxn id="28" idx="1"/>
          </p:cNvCxnSpPr>
          <p:nvPr/>
        </p:nvCxnSpPr>
        <p:spPr>
          <a:xfrm>
            <a:off x="5867400" y="5105400"/>
            <a:ext cx="1143000" cy="1066800"/>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43" name="Rectangle 42"/>
          <p:cNvSpPr/>
          <p:nvPr/>
        </p:nvSpPr>
        <p:spPr>
          <a:xfrm>
            <a:off x="685800" y="4724400"/>
            <a:ext cx="11430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script</a:t>
            </a:r>
            <a:endParaRPr lang="en-US" sz="2000" dirty="0">
              <a:solidFill>
                <a:srgbClr val="002060"/>
              </a:solidFill>
            </a:endParaRPr>
          </a:p>
        </p:txBody>
      </p:sp>
      <p:cxnSp>
        <p:nvCxnSpPr>
          <p:cNvPr id="44" name="Straight Arrow Connector 43"/>
          <p:cNvCxnSpPr>
            <a:stCxn id="43" idx="0"/>
          </p:cNvCxnSpPr>
          <p:nvPr/>
        </p:nvCxnSpPr>
        <p:spPr>
          <a:xfrm rot="5400000" flipH="1" flipV="1">
            <a:off x="1428750" y="4171950"/>
            <a:ext cx="381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Universal  Event  Editor</a:t>
            </a:r>
            <a:endParaRPr lang="en-US" sz="4800" b="1" dirty="0">
              <a:solidFill>
                <a:srgbClr val="FF0000"/>
              </a:solidFill>
              <a:effectLst>
                <a:outerShdw blurRad="38100" dist="38100" dir="2700000" algn="tl">
                  <a:srgbClr val="000000">
                    <a:alpha val="43137"/>
                  </a:srgbClr>
                </a:outerShdw>
              </a:effectLst>
            </a:endParaRPr>
          </a:p>
        </p:txBody>
      </p:sp>
      <p:sp>
        <p:nvSpPr>
          <p:cNvPr id="30" name="Oval 29"/>
          <p:cNvSpPr/>
          <p:nvPr/>
        </p:nvSpPr>
        <p:spPr>
          <a:xfrm>
            <a:off x="0" y="3048000"/>
            <a:ext cx="1219200" cy="10668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events</a:t>
            </a:r>
            <a:endParaRPr lang="en-US" dirty="0"/>
          </a:p>
        </p:txBody>
      </p:sp>
      <p:cxnSp>
        <p:nvCxnSpPr>
          <p:cNvPr id="31" name="Straight Arrow Connector 30"/>
          <p:cNvCxnSpPr>
            <a:stCxn id="30" idx="6"/>
          </p:cNvCxnSpPr>
          <p:nvPr/>
        </p:nvCxnSpPr>
        <p:spPr>
          <a:xfrm>
            <a:off x="1219200" y="3581400"/>
            <a:ext cx="381000" cy="228600"/>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616" y="997054"/>
            <a:ext cx="8707856" cy="4616648"/>
          </a:xfrm>
          <a:prstGeom prst="rect">
            <a:avLst/>
          </a:prstGeom>
        </p:spPr>
        <p:txBody>
          <a:bodyPr wrap="square">
            <a:spAutoFit/>
          </a:bodyPr>
          <a:lstStyle/>
          <a:p>
            <a:r>
              <a:rPr lang="en-US" sz="2100" dirty="0"/>
              <a:t>Thus, we need only combine these with the algorithm as embodied by </a:t>
            </a:r>
            <a:r>
              <a:rPr lang="en-US" sz="2100" dirty="0" err="1"/>
              <a:t>deriv</a:t>
            </a:r>
            <a:r>
              <a:rPr lang="en-US" sz="2100" dirty="0"/>
              <a:t> in order to have a working symbolic-differentiation program.</a:t>
            </a:r>
          </a:p>
          <a:p>
            <a:r>
              <a:rPr lang="en-US" sz="2100" dirty="0"/>
              <a:t> </a:t>
            </a:r>
            <a:r>
              <a:rPr lang="en-US" sz="2100" dirty="0">
                <a:solidFill>
                  <a:srgbClr val="0070C0"/>
                </a:solidFill>
                <a:effectLst>
                  <a:outerShdw blurRad="38100" dist="38100" dir="2700000" algn="tl">
                    <a:srgbClr val="000000">
                      <a:alpha val="43137"/>
                    </a:srgbClr>
                  </a:outerShdw>
                </a:effectLst>
              </a:rPr>
              <a:t>Let us look at some examples of its behavior</a:t>
            </a:r>
            <a:r>
              <a:rPr lang="en-US" sz="2100" dirty="0"/>
              <a:t>:</a:t>
            </a:r>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 x 3) 'x)</a:t>
            </a:r>
          </a:p>
          <a:p>
            <a:r>
              <a:rPr lang="en-US" sz="2100" dirty="0"/>
              <a:t>(+ 1 0)</a:t>
            </a:r>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 x y) 'x)</a:t>
            </a:r>
          </a:p>
          <a:p>
            <a:r>
              <a:rPr lang="en-US" sz="2100" dirty="0"/>
              <a:t>(+ (* x 0) (* 1 y))</a:t>
            </a:r>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 (* x y) (+ x 3)) 'x)</a:t>
            </a:r>
          </a:p>
          <a:p>
            <a:r>
              <a:rPr lang="en-US" sz="2100" dirty="0"/>
              <a:t>(+ (* (* x y) (+ 1 0))</a:t>
            </a:r>
          </a:p>
          <a:p>
            <a:r>
              <a:rPr lang="en-US" sz="2100" dirty="0"/>
              <a:t>   (* (+ (* x 0) (* 1 y))</a:t>
            </a:r>
          </a:p>
          <a:p>
            <a:r>
              <a:rPr lang="en-US" sz="2100" dirty="0"/>
              <a:t>      (+  x 3)))</a:t>
            </a:r>
          </a:p>
        </p:txBody>
      </p:sp>
      <p:sp>
        <p:nvSpPr>
          <p:cNvPr id="5" name="TextBox 4"/>
          <p:cNvSpPr txBox="1"/>
          <p:nvPr/>
        </p:nvSpPr>
        <p:spPr>
          <a:xfrm>
            <a:off x="4629150" y="3158290"/>
            <a:ext cx="1750595" cy="1384995"/>
          </a:xfrm>
          <a:prstGeom prst="rect">
            <a:avLst/>
          </a:prstGeom>
          <a:solidFill>
            <a:schemeClr val="tx2">
              <a:lumMod val="20000"/>
              <a:lumOff val="80000"/>
            </a:schemeClr>
          </a:solidFill>
        </p:spPr>
        <p:txBody>
          <a:bodyPr wrap="square" rtlCol="0">
            <a:spAutoFit/>
          </a:bodyPr>
          <a:lstStyle/>
          <a:p>
            <a:r>
              <a:rPr lang="en-US" sz="2100" dirty="0"/>
              <a:t>Expressions are correct but not simplified</a:t>
            </a:r>
          </a:p>
        </p:txBody>
      </p:sp>
    </p:spTree>
    <p:extLst>
      <p:ext uri="{BB962C8B-B14F-4D97-AF65-F5344CB8AC3E}">
        <p14:creationId xmlns:p14="http://schemas.microsoft.com/office/powerpoint/2010/main" val="30523815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The problem of simplification</a:t>
            </a:r>
            <a:endParaRPr lang="en-US" dirty="0"/>
          </a:p>
        </p:txBody>
      </p:sp>
      <p:sp>
        <p:nvSpPr>
          <p:cNvPr id="3" name="Content Placeholder 2"/>
          <p:cNvSpPr>
            <a:spLocks noGrp="1"/>
          </p:cNvSpPr>
          <p:nvPr>
            <p:ph idx="1"/>
          </p:nvPr>
        </p:nvSpPr>
        <p:spPr>
          <a:xfrm>
            <a:off x="628650" y="2226469"/>
            <a:ext cx="7262748" cy="846443"/>
          </a:xfrm>
        </p:spPr>
        <p:txBody>
          <a:bodyPr>
            <a:normAutofit fontScale="62500" lnSpcReduction="20000"/>
          </a:bodyPr>
          <a:lstStyle/>
          <a:p>
            <a:r>
              <a:rPr lang="en-US" dirty="0"/>
              <a:t>The program produces answers that are correct; however, they are </a:t>
            </a:r>
            <a:r>
              <a:rPr lang="en-US" dirty="0" err="1"/>
              <a:t>unsimplified</a:t>
            </a:r>
            <a:r>
              <a:rPr lang="en-US" dirty="0"/>
              <a:t>. It is true that</a:t>
            </a:r>
            <a:r>
              <a:rPr lang="en-US" dirty="0" smtClean="0"/>
              <a:t/>
            </a:r>
            <a:br>
              <a:rPr lang="en-US" dirty="0" smtClean="0"/>
            </a:br>
            <a:endParaRPr lang="en-US" dirty="0"/>
          </a:p>
        </p:txBody>
      </p:sp>
      <p:pic>
        <p:nvPicPr>
          <p:cNvPr id="6145" name="Picture 1" descr="\begin{displaymath}\frac{d(xy)}{dx}=x\cdot 0+1\cdot y \end{display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29" y="3004404"/>
            <a:ext cx="2316689" cy="6764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 y="632021"/>
            <a:ext cx="1448265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panose="020B0604020202020204" pitchFamily="34" charset="0"/>
              </a:rPr>
              <a:t/>
            </a:r>
            <a:br>
              <a:rPr lang="en-US" altLang="en-US" sz="1350">
                <a:latin typeface="Arial" panose="020B0604020202020204" pitchFamily="34" charset="0"/>
              </a:rPr>
            </a:br>
            <a:endParaRPr lang="en-US" altLang="en-US" sz="1350">
              <a:latin typeface="Arial" panose="020B0604020202020204" pitchFamily="34" charset="0"/>
            </a:endParaRPr>
          </a:p>
        </p:txBody>
      </p:sp>
      <p:sp>
        <p:nvSpPr>
          <p:cNvPr id="5" name="Rectangle 3"/>
          <p:cNvSpPr>
            <a:spLocks noChangeArrowheads="1"/>
          </p:cNvSpPr>
          <p:nvPr/>
        </p:nvSpPr>
        <p:spPr bwMode="auto">
          <a:xfrm>
            <a:off x="692943" y="3978631"/>
            <a:ext cx="665797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dirty="0">
                <a:solidFill>
                  <a:srgbClr val="000000"/>
                </a:solidFill>
                <a:latin typeface="Times New Roman" panose="02020603050405020304" pitchFamily="18" charset="0"/>
                <a:cs typeface="Times New Roman" panose="02020603050405020304" pitchFamily="18" charset="0"/>
              </a:rPr>
              <a:t>but we would like the program to know that </a:t>
            </a:r>
            <a:r>
              <a:rPr lang="en-US" altLang="en-US" sz="1350" dirty="0"/>
              <a:t> x*0=0  </a:t>
            </a:r>
            <a:r>
              <a:rPr lang="en-US" altLang="en-US" sz="600" dirty="0">
                <a:solidFill>
                  <a:srgbClr val="000000"/>
                </a:solidFill>
                <a:latin typeface="Times New Roman" panose="02020603050405020304" pitchFamily="18" charset="0"/>
                <a:cs typeface="Times New Roman" panose="02020603050405020304" pitchFamily="18" charset="0"/>
              </a:rPr>
              <a:t> </a:t>
            </a:r>
            <a:r>
              <a:rPr lang="en-US" altLang="en-US" sz="1350" dirty="0">
                <a:solidFill>
                  <a:srgbClr val="000000"/>
                </a:solidFill>
                <a:latin typeface="Times New Roman" panose="02020603050405020304" pitchFamily="18" charset="0"/>
                <a:cs typeface="Times New Roman" panose="02020603050405020304" pitchFamily="18" charset="0"/>
              </a:rPr>
              <a:t>and 0+</a:t>
            </a:r>
            <a:r>
              <a:rPr lang="en-US" altLang="en-US" sz="1350" i="1" dirty="0">
                <a:solidFill>
                  <a:srgbClr val="000000"/>
                </a:solidFill>
                <a:latin typeface="Times New Roman" panose="02020603050405020304" pitchFamily="18" charset="0"/>
                <a:cs typeface="Times New Roman" panose="02020603050405020304" pitchFamily="18" charset="0"/>
              </a:rPr>
              <a:t>y</a:t>
            </a:r>
            <a:r>
              <a:rPr lang="en-US" altLang="en-US" sz="1350" dirty="0">
                <a:solidFill>
                  <a:srgbClr val="000000"/>
                </a:solidFill>
                <a:latin typeface="Times New Roman" panose="02020603050405020304" pitchFamily="18" charset="0"/>
                <a:cs typeface="Times New Roman" panose="02020603050405020304" pitchFamily="18" charset="0"/>
              </a:rPr>
              <a:t>=</a:t>
            </a:r>
            <a:r>
              <a:rPr lang="en-US" altLang="en-US" sz="1350" i="1" dirty="0">
                <a:solidFill>
                  <a:srgbClr val="000000"/>
                </a:solidFill>
                <a:latin typeface="Times New Roman" panose="02020603050405020304" pitchFamily="18" charset="0"/>
                <a:cs typeface="Times New Roman" panose="02020603050405020304" pitchFamily="18" charset="0"/>
              </a:rPr>
              <a:t>y</a:t>
            </a:r>
            <a:r>
              <a:rPr lang="en-US" altLang="en-US" sz="1350" dirty="0">
                <a:solidFill>
                  <a:srgbClr val="000000"/>
                </a:solidFill>
                <a:latin typeface="Times New Roman" panose="02020603050405020304" pitchFamily="18" charset="0"/>
                <a:cs typeface="Times New Roman" panose="02020603050405020304" pitchFamily="18" charset="0"/>
              </a:rPr>
              <a:t>. The answer for the second example should have been simply </a:t>
            </a:r>
            <a:r>
              <a:rPr lang="en-US" altLang="en-US" dirty="0">
                <a:solidFill>
                  <a:srgbClr val="000000"/>
                </a:solidFill>
                <a:latin typeface="Arial Unicode MS" panose="020B0604020202020204" pitchFamily="34" charset="-128"/>
              </a:rPr>
              <a:t>y</a:t>
            </a:r>
            <a:r>
              <a:rPr lang="en-US" altLang="en-US" sz="1350" dirty="0">
                <a:solidFill>
                  <a:srgbClr val="000000"/>
                </a:solidFill>
                <a:latin typeface="Times New Roman" panose="02020603050405020304" pitchFamily="18" charset="0"/>
                <a:cs typeface="Times New Roman" panose="02020603050405020304" pitchFamily="18" charset="0"/>
              </a:rPr>
              <a:t>. </a:t>
            </a:r>
          </a:p>
          <a:p>
            <a:pPr defTabSz="685800"/>
            <a:r>
              <a:rPr lang="en-US" altLang="en-US" sz="1350" dirty="0">
                <a:solidFill>
                  <a:srgbClr val="000000"/>
                </a:solidFill>
                <a:latin typeface="Times New Roman" panose="02020603050405020304" pitchFamily="18" charset="0"/>
                <a:cs typeface="Times New Roman" panose="02020603050405020304" pitchFamily="18" charset="0"/>
              </a:rPr>
              <a:t>As the third example shows, this becomes a serious issue when the expressions are complex.</a:t>
            </a:r>
            <a:r>
              <a:rPr lang="en-US" altLang="en-US" sz="3600" dirty="0"/>
              <a:t> </a:t>
            </a:r>
          </a:p>
        </p:txBody>
      </p:sp>
    </p:spTree>
    <p:extLst>
      <p:ext uri="{BB962C8B-B14F-4D97-AF65-F5344CB8AC3E}">
        <p14:creationId xmlns:p14="http://schemas.microsoft.com/office/powerpoint/2010/main" val="19488794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08" y="228601"/>
            <a:ext cx="8036092" cy="1161048"/>
          </a:xfrm>
          <a:solidFill>
            <a:srgbClr val="FFFF00"/>
          </a:solidFill>
        </p:spPr>
        <p:txBody>
          <a:bodyPr>
            <a:normAutofit fontScale="90000"/>
          </a:bodyPr>
          <a:lstStyle/>
          <a:p>
            <a:r>
              <a:rPr lang="en-US" dirty="0" smtClean="0"/>
              <a:t>Simplification rules built into data structures</a:t>
            </a:r>
            <a:endParaRPr lang="en-US" dirty="0"/>
          </a:p>
        </p:txBody>
      </p:sp>
      <p:sp>
        <p:nvSpPr>
          <p:cNvPr id="4" name="Rectangle 3"/>
          <p:cNvSpPr/>
          <p:nvPr/>
        </p:nvSpPr>
        <p:spPr>
          <a:xfrm>
            <a:off x="267702" y="1583593"/>
            <a:ext cx="8512343" cy="4247317"/>
          </a:xfrm>
          <a:prstGeom prst="rect">
            <a:avLst/>
          </a:prstGeom>
        </p:spPr>
        <p:txBody>
          <a:bodyPr wrap="square">
            <a:spAutoFit/>
          </a:bodyPr>
          <a:lstStyle/>
          <a:p>
            <a:pPr marL="214313" indent="-214313">
              <a:buFont typeface="Arial" panose="020B0604020202020204" pitchFamily="34" charset="0"/>
              <a:buChar char="•"/>
            </a:pPr>
            <a:r>
              <a:rPr lang="en-US" sz="1500" dirty="0"/>
              <a:t>Our difficulty is much like the one we encountered with the rational-number implementation: we haven't reduced answers to simplest form.</a:t>
            </a:r>
          </a:p>
          <a:p>
            <a:pPr marL="214313" indent="-214313">
              <a:buFont typeface="Arial" panose="020B0604020202020204" pitchFamily="34" charset="0"/>
              <a:buChar char="•"/>
            </a:pPr>
            <a:r>
              <a:rPr lang="en-US" sz="1500" dirty="0"/>
              <a:t> To accomplish the rational-number reduction, we needed to change only the constructors and the selectors of the implementation. </a:t>
            </a:r>
          </a:p>
          <a:p>
            <a:pPr marL="214313" indent="-214313">
              <a:buFont typeface="Arial" panose="020B0604020202020204" pitchFamily="34" charset="0"/>
              <a:buChar char="•"/>
            </a:pPr>
            <a:r>
              <a:rPr lang="en-US" sz="1500" dirty="0"/>
              <a:t>We can adopt a similar strategy here. </a:t>
            </a:r>
          </a:p>
          <a:p>
            <a:pPr marL="214313" indent="-214313">
              <a:buFont typeface="Arial" panose="020B0604020202020204" pitchFamily="34" charset="0"/>
              <a:buChar char="•"/>
            </a:pPr>
            <a:r>
              <a:rPr lang="en-US" sz="1500" dirty="0"/>
              <a:t>We won't change </a:t>
            </a:r>
            <a:r>
              <a:rPr lang="en-US" sz="1500" dirty="0" err="1"/>
              <a:t>deriv</a:t>
            </a:r>
            <a:r>
              <a:rPr lang="en-US" sz="1500" dirty="0"/>
              <a:t> at all. </a:t>
            </a:r>
          </a:p>
          <a:p>
            <a:pPr marL="214313" indent="-214313">
              <a:buFont typeface="Arial" panose="020B0604020202020204" pitchFamily="34" charset="0"/>
              <a:buChar char="•"/>
            </a:pPr>
            <a:r>
              <a:rPr lang="en-US" sz="1500" dirty="0"/>
              <a:t>Instead, we will change make-sum so that if both summands are numbers, make-sum will add them and return their sum. </a:t>
            </a:r>
          </a:p>
          <a:p>
            <a:endParaRPr lang="en-US" sz="1500" dirty="0"/>
          </a:p>
          <a:p>
            <a:r>
              <a:rPr lang="en-US" sz="1500" dirty="0"/>
              <a:t>Also, if one of the summands is 0, then make-sum will return the other summand.</a:t>
            </a:r>
          </a:p>
          <a:p>
            <a:endParaRPr lang="en-US" sz="1500" dirty="0"/>
          </a:p>
          <a:p>
            <a:r>
              <a:rPr lang="en-US" sz="2100" dirty="0">
                <a:solidFill>
                  <a:srgbClr val="0070C0"/>
                </a:solidFill>
              </a:rPr>
              <a:t>(</a:t>
            </a:r>
            <a:r>
              <a:rPr lang="en-US" sz="2100" dirty="0" err="1">
                <a:solidFill>
                  <a:srgbClr val="0070C0"/>
                </a:solidFill>
              </a:rPr>
              <a:t>defun</a:t>
            </a:r>
            <a:r>
              <a:rPr lang="en-US" sz="2100" dirty="0">
                <a:solidFill>
                  <a:srgbClr val="0070C0"/>
                </a:solidFill>
              </a:rPr>
              <a:t> make-sum (a1 a2)</a:t>
            </a:r>
          </a:p>
          <a:p>
            <a:r>
              <a:rPr lang="en-US" sz="2100" dirty="0">
                <a:solidFill>
                  <a:srgbClr val="0070C0"/>
                </a:solidFill>
              </a:rPr>
              <a:t>  (</a:t>
            </a:r>
            <a:r>
              <a:rPr lang="en-US" sz="2100" dirty="0" err="1">
                <a:solidFill>
                  <a:srgbClr val="0070C0"/>
                </a:solidFill>
              </a:rPr>
              <a:t>cond</a:t>
            </a:r>
            <a:r>
              <a:rPr lang="en-US" sz="2100" dirty="0">
                <a:solidFill>
                  <a:srgbClr val="0070C0"/>
                </a:solidFill>
              </a:rPr>
              <a:t> ((=number? a1 0) a2)</a:t>
            </a:r>
          </a:p>
          <a:p>
            <a:r>
              <a:rPr lang="en-US" sz="2100" dirty="0">
                <a:solidFill>
                  <a:srgbClr val="0070C0"/>
                </a:solidFill>
              </a:rPr>
              <a:t>        ((=number? a2 0) a1)</a:t>
            </a:r>
          </a:p>
          <a:p>
            <a:r>
              <a:rPr lang="en-US" sz="2100" dirty="0">
                <a:solidFill>
                  <a:srgbClr val="0070C0"/>
                </a:solidFill>
              </a:rPr>
              <a:t>        ((and (number? a1) (number? a2)) (+ a1 a2))</a:t>
            </a:r>
          </a:p>
          <a:p>
            <a:r>
              <a:rPr lang="en-US" sz="2100" dirty="0">
                <a:solidFill>
                  <a:srgbClr val="0070C0"/>
                </a:solidFill>
              </a:rPr>
              <a:t>        (else (list '+ a1 a2))))</a:t>
            </a:r>
          </a:p>
        </p:txBody>
      </p:sp>
    </p:spTree>
    <p:extLst>
      <p:ext uri="{BB962C8B-B14F-4D97-AF65-F5344CB8AC3E}">
        <p14:creationId xmlns:p14="http://schemas.microsoft.com/office/powerpoint/2010/main" val="28735805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640" y="228600"/>
            <a:ext cx="8602068" cy="4847481"/>
          </a:xfrm>
          <a:prstGeom prst="rect">
            <a:avLst/>
          </a:prstGeom>
        </p:spPr>
        <p:txBody>
          <a:bodyPr wrap="square">
            <a:spAutoFit/>
          </a:bodyPr>
          <a:lstStyle/>
          <a:p>
            <a:r>
              <a:rPr lang="en-US" sz="1350" dirty="0"/>
              <a:t>This uses the procedure =number?, which checks whether an expression is equal to a given number:</a:t>
            </a:r>
          </a:p>
          <a:p>
            <a:r>
              <a:rPr lang="en-US" sz="1500" dirty="0">
                <a:solidFill>
                  <a:srgbClr val="0070C0"/>
                </a:solidFill>
              </a:rPr>
              <a:t>(</a:t>
            </a:r>
            <a:r>
              <a:rPr lang="en-US" sz="1500" dirty="0" err="1">
                <a:solidFill>
                  <a:srgbClr val="0070C0"/>
                </a:solidFill>
              </a:rPr>
              <a:t>defun</a:t>
            </a:r>
            <a:r>
              <a:rPr lang="en-US" sz="1500" dirty="0">
                <a:solidFill>
                  <a:srgbClr val="0070C0"/>
                </a:solidFill>
              </a:rPr>
              <a:t> =number? (</a:t>
            </a:r>
            <a:r>
              <a:rPr lang="en-US" sz="1500" dirty="0" err="1">
                <a:solidFill>
                  <a:srgbClr val="0070C0"/>
                </a:solidFill>
              </a:rPr>
              <a:t>exp</a:t>
            </a:r>
            <a:r>
              <a:rPr lang="en-US" sz="1500" dirty="0">
                <a:solidFill>
                  <a:srgbClr val="0070C0"/>
                </a:solidFill>
              </a:rPr>
              <a:t> </a:t>
            </a:r>
            <a:r>
              <a:rPr lang="en-US" sz="1500" dirty="0" err="1">
                <a:solidFill>
                  <a:srgbClr val="0070C0"/>
                </a:solidFill>
              </a:rPr>
              <a:t>num</a:t>
            </a:r>
            <a:r>
              <a:rPr lang="en-US" sz="1500" dirty="0">
                <a:solidFill>
                  <a:srgbClr val="0070C0"/>
                </a:solidFill>
              </a:rPr>
              <a:t>)</a:t>
            </a:r>
          </a:p>
          <a:p>
            <a:r>
              <a:rPr lang="en-US" sz="1500" dirty="0">
                <a:solidFill>
                  <a:srgbClr val="0070C0"/>
                </a:solidFill>
              </a:rPr>
              <a:t>  (and (number? </a:t>
            </a:r>
            <a:r>
              <a:rPr lang="en-US" sz="1500" dirty="0" err="1">
                <a:solidFill>
                  <a:srgbClr val="0070C0"/>
                </a:solidFill>
              </a:rPr>
              <a:t>exp</a:t>
            </a:r>
            <a:r>
              <a:rPr lang="en-US" sz="1500" dirty="0">
                <a:solidFill>
                  <a:srgbClr val="0070C0"/>
                </a:solidFill>
              </a:rPr>
              <a:t>) (= </a:t>
            </a:r>
            <a:r>
              <a:rPr lang="en-US" sz="1500" dirty="0" err="1">
                <a:solidFill>
                  <a:srgbClr val="0070C0"/>
                </a:solidFill>
              </a:rPr>
              <a:t>exp</a:t>
            </a:r>
            <a:r>
              <a:rPr lang="en-US" sz="1500" dirty="0">
                <a:solidFill>
                  <a:srgbClr val="0070C0"/>
                </a:solidFill>
              </a:rPr>
              <a:t> </a:t>
            </a:r>
            <a:r>
              <a:rPr lang="en-US" sz="1500" dirty="0" err="1">
                <a:solidFill>
                  <a:srgbClr val="0070C0"/>
                </a:solidFill>
              </a:rPr>
              <a:t>num</a:t>
            </a:r>
            <a:r>
              <a:rPr lang="en-US" sz="1500" dirty="0">
                <a:solidFill>
                  <a:srgbClr val="0070C0"/>
                </a:solidFill>
              </a:rPr>
              <a:t>)))</a:t>
            </a:r>
          </a:p>
          <a:p>
            <a:r>
              <a:rPr lang="en-US" sz="1350" dirty="0"/>
              <a:t>Similarly, we will change make-product to build in the rules that 0 times anything is 0 and 1 times anything is the thing itself:</a:t>
            </a:r>
          </a:p>
          <a:p>
            <a:r>
              <a:rPr lang="en-US" sz="1500" dirty="0">
                <a:solidFill>
                  <a:srgbClr val="0070C0"/>
                </a:solidFill>
              </a:rPr>
              <a:t>(</a:t>
            </a:r>
            <a:r>
              <a:rPr lang="en-US" sz="1500" dirty="0" err="1">
                <a:solidFill>
                  <a:srgbClr val="0070C0"/>
                </a:solidFill>
              </a:rPr>
              <a:t>defun</a:t>
            </a:r>
            <a:r>
              <a:rPr lang="en-US" sz="1500" dirty="0">
                <a:solidFill>
                  <a:srgbClr val="0070C0"/>
                </a:solidFill>
              </a:rPr>
              <a:t> make-product (m1 m2)</a:t>
            </a:r>
          </a:p>
          <a:p>
            <a:r>
              <a:rPr lang="en-US" sz="1500" dirty="0">
                <a:solidFill>
                  <a:srgbClr val="0070C0"/>
                </a:solidFill>
              </a:rPr>
              <a:t>  (</a:t>
            </a:r>
            <a:r>
              <a:rPr lang="en-US" sz="1500" dirty="0" err="1">
                <a:solidFill>
                  <a:srgbClr val="0070C0"/>
                </a:solidFill>
              </a:rPr>
              <a:t>cond</a:t>
            </a:r>
            <a:r>
              <a:rPr lang="en-US" sz="1500" dirty="0">
                <a:solidFill>
                  <a:srgbClr val="0070C0"/>
                </a:solidFill>
              </a:rPr>
              <a:t> ((or (=number? m1 0) (=number? m2 0)) 0)</a:t>
            </a:r>
          </a:p>
          <a:p>
            <a:r>
              <a:rPr lang="en-US" sz="1500" dirty="0">
                <a:solidFill>
                  <a:srgbClr val="0070C0"/>
                </a:solidFill>
              </a:rPr>
              <a:t>        ((=number? m1 1) m2)</a:t>
            </a:r>
          </a:p>
          <a:p>
            <a:r>
              <a:rPr lang="en-US" sz="1500" dirty="0">
                <a:solidFill>
                  <a:srgbClr val="0070C0"/>
                </a:solidFill>
              </a:rPr>
              <a:t>        ((=number? m2 1) m1)</a:t>
            </a:r>
          </a:p>
          <a:p>
            <a:r>
              <a:rPr lang="en-US" sz="1500" dirty="0">
                <a:solidFill>
                  <a:srgbClr val="0070C0"/>
                </a:solidFill>
              </a:rPr>
              <a:t>        ((and (number? m1) (number? m2)) (* m1 m2))</a:t>
            </a:r>
          </a:p>
          <a:p>
            <a:r>
              <a:rPr lang="en-US" sz="1500" dirty="0">
                <a:solidFill>
                  <a:srgbClr val="0070C0"/>
                </a:solidFill>
              </a:rPr>
              <a:t>        (else (list '* m1 m2))))</a:t>
            </a:r>
          </a:p>
          <a:p>
            <a:r>
              <a:rPr lang="en-US" sz="1350" dirty="0"/>
              <a:t>Here is how this version works on our three examples:</a:t>
            </a:r>
          </a:p>
          <a:p>
            <a:r>
              <a:rPr lang="en-US" sz="1350" dirty="0">
                <a:solidFill>
                  <a:srgbClr val="FF0000"/>
                </a:solidFill>
              </a:rPr>
              <a:t>&gt; (</a:t>
            </a:r>
            <a:r>
              <a:rPr lang="en-US" sz="1350" dirty="0" err="1">
                <a:solidFill>
                  <a:srgbClr val="FF0000"/>
                </a:solidFill>
              </a:rPr>
              <a:t>deriv</a:t>
            </a:r>
            <a:r>
              <a:rPr lang="en-US" sz="1350" dirty="0">
                <a:solidFill>
                  <a:srgbClr val="FF0000"/>
                </a:solidFill>
              </a:rPr>
              <a:t> '(+ x 3) 'x)</a:t>
            </a:r>
          </a:p>
          <a:p>
            <a:r>
              <a:rPr lang="en-US" sz="1350" dirty="0"/>
              <a:t>1</a:t>
            </a:r>
          </a:p>
          <a:p>
            <a:r>
              <a:rPr lang="en-US" sz="1350" dirty="0">
                <a:solidFill>
                  <a:srgbClr val="FF0000"/>
                </a:solidFill>
              </a:rPr>
              <a:t>&gt; (</a:t>
            </a:r>
            <a:r>
              <a:rPr lang="en-US" sz="1350" dirty="0" err="1">
                <a:solidFill>
                  <a:srgbClr val="FF0000"/>
                </a:solidFill>
              </a:rPr>
              <a:t>deriv</a:t>
            </a:r>
            <a:r>
              <a:rPr lang="en-US" sz="1350" dirty="0">
                <a:solidFill>
                  <a:srgbClr val="FF0000"/>
                </a:solidFill>
              </a:rPr>
              <a:t> '(* x y) 'x)</a:t>
            </a:r>
          </a:p>
          <a:p>
            <a:r>
              <a:rPr lang="en-US" sz="1350" dirty="0"/>
              <a:t>y</a:t>
            </a:r>
            <a:endParaRPr lang="en-US" sz="1350" dirty="0">
              <a:solidFill>
                <a:srgbClr val="0070C0"/>
              </a:solidFill>
            </a:endParaRPr>
          </a:p>
          <a:p>
            <a:r>
              <a:rPr lang="en-US" sz="1350" dirty="0">
                <a:solidFill>
                  <a:srgbClr val="FF0000"/>
                </a:solidFill>
              </a:rPr>
              <a:t>&gt; (</a:t>
            </a:r>
            <a:r>
              <a:rPr lang="en-US" sz="1350" dirty="0" err="1">
                <a:solidFill>
                  <a:srgbClr val="FF0000"/>
                </a:solidFill>
              </a:rPr>
              <a:t>deriv</a:t>
            </a:r>
            <a:r>
              <a:rPr lang="en-US" sz="1350" dirty="0">
                <a:solidFill>
                  <a:srgbClr val="FF0000"/>
                </a:solidFill>
              </a:rPr>
              <a:t> '(* (* x y) (+ x 3)) 'x)</a:t>
            </a:r>
          </a:p>
          <a:p>
            <a:r>
              <a:rPr lang="en-US" sz="1350" dirty="0"/>
              <a:t>(+ (* x y) (* y (+ x 3)))</a:t>
            </a:r>
          </a:p>
          <a:p>
            <a:pPr marL="214313" indent="-214313">
              <a:buFont typeface="Arial" panose="020B0604020202020204" pitchFamily="34" charset="0"/>
              <a:buChar char="•"/>
            </a:pPr>
            <a:r>
              <a:rPr lang="en-US" sz="1350" dirty="0"/>
              <a:t>Although this is quite an improvement, the third example shows that there is still a long way to go before we get a program that puts expressions into a form that we might agree is ``simplest.'' </a:t>
            </a:r>
          </a:p>
          <a:p>
            <a:pPr marL="214313" indent="-214313">
              <a:buFont typeface="Arial" panose="020B0604020202020204" pitchFamily="34" charset="0"/>
              <a:buChar char="•"/>
            </a:pPr>
            <a:r>
              <a:rPr lang="en-US" sz="1350" dirty="0"/>
              <a:t>The problem of algebraic simplification is complex because, among other reasons, a form that may be simplest for one purpose may not be for another.</a:t>
            </a:r>
          </a:p>
        </p:txBody>
      </p:sp>
      <p:sp>
        <p:nvSpPr>
          <p:cNvPr id="2" name="Rectangle 1"/>
          <p:cNvSpPr/>
          <p:nvPr/>
        </p:nvSpPr>
        <p:spPr>
          <a:xfrm>
            <a:off x="243640" y="5227082"/>
            <a:ext cx="8412677" cy="94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effectLst>
                  <a:outerShdw blurRad="38100" dist="38100" dir="2700000" algn="tl">
                    <a:srgbClr val="000000">
                      <a:alpha val="43137"/>
                    </a:srgbClr>
                  </a:outerShdw>
                </a:effectLst>
              </a:rPr>
              <a:t>Homework. </a:t>
            </a:r>
            <a:r>
              <a:rPr lang="en-US" sz="2800" dirty="0" smtClean="0"/>
              <a:t>Write a more complete symbolic differentiator with a better simplifier</a:t>
            </a:r>
            <a:endParaRPr lang="en-US" sz="2800" dirty="0"/>
          </a:p>
        </p:txBody>
      </p:sp>
      <p:sp>
        <p:nvSpPr>
          <p:cNvPr id="5" name="TextBox 4"/>
          <p:cNvSpPr txBox="1"/>
          <p:nvPr/>
        </p:nvSpPr>
        <p:spPr>
          <a:xfrm>
            <a:off x="4648200" y="6324600"/>
            <a:ext cx="3505200" cy="369332"/>
          </a:xfrm>
          <a:prstGeom prst="rect">
            <a:avLst/>
          </a:prstGeom>
          <a:solidFill>
            <a:schemeClr val="bg2"/>
          </a:solidFill>
        </p:spPr>
        <p:txBody>
          <a:bodyPr wrap="square" rtlCol="0">
            <a:spAutoFit/>
          </a:bodyPr>
          <a:lstStyle/>
          <a:p>
            <a:r>
              <a:rPr lang="en-US" dirty="0" smtClean="0"/>
              <a:t>This can be one homework project</a:t>
            </a:r>
            <a:endParaRPr lang="en-US" dirty="0"/>
          </a:p>
        </p:txBody>
      </p:sp>
    </p:spTree>
    <p:extLst>
      <p:ext uri="{BB962C8B-B14F-4D97-AF65-F5344CB8AC3E}">
        <p14:creationId xmlns:p14="http://schemas.microsoft.com/office/powerpoint/2010/main" val="16176907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229600" cy="990600"/>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Questions and Problems (6)</a:t>
            </a:r>
            <a:endParaRPr lang="en-US" b="1" dirty="0">
              <a:solidFill>
                <a:srgbClr val="FF0000"/>
              </a:solidFill>
              <a:effectLst>
                <a:outerShdw blurRad="38100" dist="38100" dir="2700000" algn="tl">
                  <a:srgbClr val="000000">
                    <a:alpha val="43137"/>
                  </a:srgbClr>
                </a:outerShdw>
              </a:effectLst>
            </a:endParaRPr>
          </a:p>
        </p:txBody>
      </p:sp>
      <p:sp>
        <p:nvSpPr>
          <p:cNvPr id="5" name="Title 1"/>
          <p:cNvSpPr txBox="1">
            <a:spLocks/>
          </p:cNvSpPr>
          <p:nvPr/>
        </p:nvSpPr>
        <p:spPr>
          <a:xfrm>
            <a:off x="762000" y="1219200"/>
            <a:ext cx="8001000" cy="5334000"/>
          </a:xfrm>
          <a:prstGeom prst="rect">
            <a:avLst/>
          </a:prstGeom>
          <a:solidFill>
            <a:srgbClr val="FFFF00"/>
          </a:solidFill>
          <a:ln w="762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solidFill>
                  <a:srgbClr val="FF0000"/>
                </a:solidFill>
                <a:effectLst>
                  <a:outerShdw blurRad="38100" dist="38100" dir="2700000" algn="tl">
                    <a:srgbClr val="000000">
                      <a:alpha val="43137"/>
                    </a:srgbClr>
                  </a:outerShdw>
                </a:effectLst>
              </a:rPr>
              <a:t>Symbolic Differentiations of regular expressions</a:t>
            </a:r>
            <a:endParaRPr lang="en-US"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88259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Recursive Rules for </a:t>
            </a:r>
            <a:r>
              <a:rPr lang="en-US" b="1" dirty="0" err="1" smtClean="0">
                <a:solidFill>
                  <a:srgbClr val="FF0000"/>
                </a:solidFill>
                <a:effectLst>
                  <a:outerShdw blurRad="38100" dist="38100" dir="2700000" algn="tl">
                    <a:srgbClr val="000000">
                      <a:alpha val="43137"/>
                    </a:srgbClr>
                  </a:outerShdw>
                </a:effectLst>
              </a:rPr>
              <a:t>Brzozowski</a:t>
            </a:r>
            <a:r>
              <a:rPr lang="en-US" b="1" dirty="0" smtClean="0">
                <a:solidFill>
                  <a:srgbClr val="FF0000"/>
                </a:solidFill>
                <a:effectLst>
                  <a:outerShdw blurRad="38100" dist="38100" dir="2700000" algn="tl">
                    <a:srgbClr val="000000">
                      <a:alpha val="43137"/>
                    </a:srgbClr>
                  </a:outerShdw>
                </a:effectLst>
              </a:rPr>
              <a:t> derivatives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8839200" cy="5486400"/>
          </a:xfrm>
        </p:spPr>
        <p:txBody>
          <a:bodyPr>
            <a:normAutofit fontScale="92500" lnSpcReduction="20000"/>
          </a:bodyPr>
          <a:lstStyle/>
          <a:p>
            <a:r>
              <a:rPr lang="en-US" b="1" dirty="0" smtClean="0"/>
              <a:t>P1</a:t>
            </a:r>
            <a:r>
              <a:rPr lang="en-US" b="1" dirty="0"/>
              <a:t>.  </a:t>
            </a:r>
            <a:r>
              <a:rPr lang="en-US" dirty="0"/>
              <a:t>X</a:t>
            </a:r>
            <a:r>
              <a:rPr lang="en-US" baseline="-25000" dirty="0"/>
              <a:t>i</a:t>
            </a:r>
            <a:r>
              <a:rPr lang="en-US" dirty="0"/>
              <a:t>/</a:t>
            </a:r>
            <a:r>
              <a:rPr lang="en-US" dirty="0" err="1"/>
              <a:t>X</a:t>
            </a:r>
            <a:r>
              <a:rPr lang="en-US" baseline="-25000" dirty="0" err="1"/>
              <a:t>j</a:t>
            </a:r>
            <a:r>
              <a:rPr lang="en-US" dirty="0"/>
              <a:t> = e for i = j </a:t>
            </a:r>
          </a:p>
          <a:p>
            <a:r>
              <a:rPr lang="en-US" b="1" dirty="0"/>
              <a:t>                 </a:t>
            </a:r>
            <a:r>
              <a:rPr lang="en-US" dirty="0"/>
              <a:t>= ø for i ≠ j</a:t>
            </a:r>
          </a:p>
          <a:p>
            <a:r>
              <a:rPr lang="en-US" b="1" dirty="0"/>
              <a:t>P2.</a:t>
            </a:r>
            <a:r>
              <a:rPr lang="en-US" dirty="0"/>
              <a:t> (E</a:t>
            </a:r>
            <a:r>
              <a:rPr lang="en-US" baseline="-25000" dirty="0"/>
              <a:t>1</a:t>
            </a:r>
            <a:r>
              <a:rPr lang="en-US" dirty="0"/>
              <a:t> ∪ E</a:t>
            </a:r>
            <a:r>
              <a:rPr lang="en-US" baseline="-25000" dirty="0"/>
              <a:t>2</a:t>
            </a:r>
            <a:r>
              <a:rPr lang="en-US" dirty="0"/>
              <a:t>)/X</a:t>
            </a:r>
            <a:r>
              <a:rPr lang="en-US" baseline="-25000" dirty="0"/>
              <a:t>i</a:t>
            </a:r>
            <a:r>
              <a:rPr lang="en-US" dirty="0"/>
              <a:t> = E</a:t>
            </a:r>
            <a:r>
              <a:rPr lang="en-US" baseline="-25000" dirty="0"/>
              <a:t>1</a:t>
            </a:r>
            <a:r>
              <a:rPr lang="en-US" dirty="0"/>
              <a:t>/X</a:t>
            </a:r>
            <a:r>
              <a:rPr lang="en-US" baseline="-25000" dirty="0"/>
              <a:t>i</a:t>
            </a:r>
            <a:r>
              <a:rPr lang="en-US" dirty="0"/>
              <a:t> ∪ ∈ E</a:t>
            </a:r>
            <a:r>
              <a:rPr lang="en-US" baseline="-25000" dirty="0"/>
              <a:t>2</a:t>
            </a:r>
            <a:r>
              <a:rPr lang="en-US" dirty="0"/>
              <a:t>/X</a:t>
            </a:r>
            <a:r>
              <a:rPr lang="en-US" baseline="-25000" dirty="0"/>
              <a:t>i</a:t>
            </a:r>
            <a:r>
              <a:rPr lang="en-US" dirty="0"/>
              <a:t> </a:t>
            </a:r>
          </a:p>
          <a:p>
            <a:r>
              <a:rPr lang="en-US" b="1" dirty="0"/>
              <a:t>P3.  </a:t>
            </a:r>
            <a:r>
              <a:rPr lang="en-US" dirty="0"/>
              <a:t>∈(E) = e when e ∈ E</a:t>
            </a:r>
          </a:p>
          <a:p>
            <a:r>
              <a:rPr lang="en-US" dirty="0"/>
              <a:t>	                          = ø when e ∉ E</a:t>
            </a:r>
          </a:p>
          <a:p>
            <a:r>
              <a:rPr lang="en-US" b="1" dirty="0"/>
              <a:t>P4.</a:t>
            </a:r>
            <a:r>
              <a:rPr lang="en-US" dirty="0"/>
              <a:t> E</a:t>
            </a:r>
            <a:r>
              <a:rPr lang="en-US" baseline="-25000" dirty="0"/>
              <a:t>1</a:t>
            </a:r>
            <a:r>
              <a:rPr lang="en-US" dirty="0"/>
              <a:t>E</a:t>
            </a:r>
            <a:r>
              <a:rPr lang="en-US" baseline="-25000" dirty="0"/>
              <a:t>2</a:t>
            </a:r>
            <a:r>
              <a:rPr lang="en-US" dirty="0"/>
              <a:t>/X</a:t>
            </a:r>
            <a:r>
              <a:rPr lang="en-US" baseline="-25000" dirty="0"/>
              <a:t>i</a:t>
            </a:r>
            <a:r>
              <a:rPr lang="en-US" dirty="0"/>
              <a:t>=(E</a:t>
            </a:r>
            <a:r>
              <a:rPr lang="en-US" baseline="-25000" dirty="0"/>
              <a:t>1</a:t>
            </a:r>
            <a:r>
              <a:rPr lang="en-US" dirty="0"/>
              <a:t>/X</a:t>
            </a:r>
            <a:r>
              <a:rPr lang="en-US" baseline="-25000" dirty="0"/>
              <a:t>i</a:t>
            </a:r>
            <a:r>
              <a:rPr lang="en-US" dirty="0"/>
              <a:t>)E</a:t>
            </a:r>
            <a:r>
              <a:rPr lang="en-US" baseline="-25000" dirty="0"/>
              <a:t>2</a:t>
            </a:r>
            <a:r>
              <a:rPr lang="en-US" dirty="0"/>
              <a:t>∪∈ (E</a:t>
            </a:r>
            <a:r>
              <a:rPr lang="en-US" baseline="-25000" dirty="0"/>
              <a:t>1</a:t>
            </a:r>
            <a:r>
              <a:rPr lang="en-US" dirty="0"/>
              <a:t>)(E</a:t>
            </a:r>
            <a:r>
              <a:rPr lang="en-US" baseline="-25000" dirty="0"/>
              <a:t>2</a:t>
            </a:r>
            <a:r>
              <a:rPr lang="en-US" dirty="0"/>
              <a:t>/X</a:t>
            </a:r>
            <a:r>
              <a:rPr lang="en-US" baseline="-25000" dirty="0"/>
              <a:t>i</a:t>
            </a:r>
            <a:r>
              <a:rPr lang="en-US" dirty="0"/>
              <a:t>)</a:t>
            </a:r>
          </a:p>
          <a:p>
            <a:r>
              <a:rPr lang="en-US" b="1" dirty="0"/>
              <a:t>P5. </a:t>
            </a:r>
            <a:r>
              <a:rPr lang="en-US" dirty="0"/>
              <a:t>E/s=E</a:t>
            </a:r>
            <a:r>
              <a:rPr lang="en-US" baseline="-25000" dirty="0"/>
              <a:t>1</a:t>
            </a:r>
            <a:r>
              <a:rPr lang="en-US" dirty="0"/>
              <a:t>/X</a:t>
            </a:r>
            <a:r>
              <a:rPr lang="en-US" baseline="-25000" dirty="0"/>
              <a:t>i1</a:t>
            </a:r>
            <a:r>
              <a:rPr lang="en-US" dirty="0"/>
              <a:t>X</a:t>
            </a:r>
            <a:r>
              <a:rPr lang="en-US" baseline="-25000" dirty="0"/>
              <a:t>i2</a:t>
            </a:r>
            <a:r>
              <a:rPr lang="en-US" dirty="0"/>
              <a:t>…</a:t>
            </a:r>
            <a:r>
              <a:rPr lang="en-US" dirty="0" err="1"/>
              <a:t>X</a:t>
            </a:r>
            <a:r>
              <a:rPr lang="en-US" baseline="-25000" dirty="0" err="1"/>
              <a:t>in</a:t>
            </a:r>
            <a:r>
              <a:rPr lang="en-US" dirty="0"/>
              <a:t>=[[E/X</a:t>
            </a:r>
            <a:r>
              <a:rPr lang="en-US" baseline="-25000" dirty="0"/>
              <a:t>i1</a:t>
            </a:r>
            <a:r>
              <a:rPr lang="en-US" dirty="0"/>
              <a:t>]/X</a:t>
            </a:r>
            <a:r>
              <a:rPr lang="en-US" baseline="-25000" dirty="0"/>
              <a:t>i2</a:t>
            </a:r>
            <a:r>
              <a:rPr lang="en-US" dirty="0"/>
              <a:t>]…]/</a:t>
            </a:r>
            <a:r>
              <a:rPr lang="en-US" dirty="0" err="1"/>
              <a:t>Xi</a:t>
            </a:r>
            <a:r>
              <a:rPr lang="en-US" baseline="-25000" dirty="0" err="1"/>
              <a:t>n</a:t>
            </a:r>
            <a:r>
              <a:rPr lang="en-US" baseline="-25000" dirty="0"/>
              <a:t> </a:t>
            </a:r>
            <a:endParaRPr lang="en-US" dirty="0"/>
          </a:p>
          <a:p>
            <a:r>
              <a:rPr lang="en-US" b="1" dirty="0"/>
              <a:t>P6.</a:t>
            </a:r>
            <a:r>
              <a:rPr lang="en-US" dirty="0"/>
              <a:t> E</a:t>
            </a:r>
            <a:r>
              <a:rPr lang="en-US" baseline="30000" dirty="0"/>
              <a:t>*</a:t>
            </a:r>
            <a:r>
              <a:rPr lang="en-US" dirty="0"/>
              <a:t>/Xi  = (E/X</a:t>
            </a:r>
            <a:r>
              <a:rPr lang="en-US" baseline="-25000" dirty="0"/>
              <a:t>i</a:t>
            </a:r>
            <a:r>
              <a:rPr lang="en-US" dirty="0"/>
              <a:t>)E</a:t>
            </a:r>
            <a:r>
              <a:rPr lang="en-US" baseline="30000" dirty="0"/>
              <a:t>*</a:t>
            </a:r>
            <a:endParaRPr lang="en-US" dirty="0"/>
          </a:p>
          <a:p>
            <a:r>
              <a:rPr lang="en-US" b="1" dirty="0"/>
              <a:t>P7. </a:t>
            </a:r>
            <a:r>
              <a:rPr lang="en-US" dirty="0"/>
              <a:t>E/e  = E</a:t>
            </a:r>
          </a:p>
          <a:p>
            <a:r>
              <a:rPr lang="en-US" b="1" dirty="0"/>
              <a:t>P8. </a:t>
            </a:r>
            <a:r>
              <a:rPr lang="en-US" dirty="0"/>
              <a:t>(E</a:t>
            </a:r>
            <a:r>
              <a:rPr lang="en-US" baseline="-25000" dirty="0"/>
              <a:t>1</a:t>
            </a:r>
            <a:r>
              <a:rPr lang="en-US" dirty="0"/>
              <a:t> ∩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 (E</a:t>
            </a:r>
            <a:r>
              <a:rPr lang="en-US" baseline="-25000" dirty="0"/>
              <a:t>2</a:t>
            </a:r>
            <a:r>
              <a:rPr lang="en-US" dirty="0"/>
              <a:t>/X</a:t>
            </a:r>
            <a:r>
              <a:rPr lang="en-US" baseline="-25000" dirty="0"/>
              <a:t>i</a:t>
            </a:r>
            <a:r>
              <a:rPr lang="en-US" dirty="0"/>
              <a:t>)</a:t>
            </a:r>
          </a:p>
          <a:p>
            <a:r>
              <a:rPr lang="en-US" b="1" dirty="0"/>
              <a:t>P9.  </a:t>
            </a:r>
            <a:r>
              <a:rPr lang="en-US" dirty="0"/>
              <a:t>(-E)/X</a:t>
            </a:r>
            <a:r>
              <a:rPr lang="en-US" baseline="-25000" dirty="0"/>
              <a:t>i</a:t>
            </a:r>
            <a:r>
              <a:rPr lang="en-US" dirty="0"/>
              <a:t> = -(E/X</a:t>
            </a:r>
            <a:r>
              <a:rPr lang="en-US" baseline="-25000" dirty="0"/>
              <a:t>i</a:t>
            </a:r>
            <a:r>
              <a:rPr lang="en-US" dirty="0"/>
              <a:t>)</a:t>
            </a:r>
            <a:r>
              <a:rPr lang="en-US" b="1" dirty="0"/>
              <a:t> </a:t>
            </a:r>
            <a:endParaRPr lang="en-US" dirty="0"/>
          </a:p>
        </p:txBody>
      </p:sp>
    </p:spTree>
    <p:extLst>
      <p:ext uri="{BB962C8B-B14F-4D97-AF65-F5344CB8AC3E}">
        <p14:creationId xmlns:p14="http://schemas.microsoft.com/office/powerpoint/2010/main" val="20227625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5410200" cy="6463308"/>
          </a:xfrm>
          <a:prstGeom prst="rect">
            <a:avLst/>
          </a:prstGeom>
        </p:spPr>
        <p:txBody>
          <a:bodyPr wrap="square">
            <a:spAutoFit/>
          </a:bodyPr>
          <a:lstStyle/>
          <a:p>
            <a:r>
              <a:rPr lang="en-US" dirty="0"/>
              <a:t>(</a:t>
            </a:r>
            <a:r>
              <a:rPr lang="en-US" dirty="0" err="1"/>
              <a:t>defun</a:t>
            </a:r>
            <a:r>
              <a:rPr lang="en-US" dirty="0"/>
              <a:t> </a:t>
            </a:r>
            <a:r>
              <a:rPr lang="en-US" dirty="0" err="1"/>
              <a:t>deriv</a:t>
            </a:r>
            <a:r>
              <a:rPr lang="en-US" dirty="0"/>
              <a:t> (</a:t>
            </a:r>
            <a:r>
              <a:rPr lang="en-US" dirty="0" err="1"/>
              <a:t>exp</a:t>
            </a:r>
            <a:r>
              <a:rPr lang="en-US" dirty="0"/>
              <a:t> </a:t>
            </a:r>
            <a:r>
              <a:rPr lang="en-US" dirty="0" err="1"/>
              <a:t>var</a:t>
            </a:r>
            <a:r>
              <a:rPr lang="en-US" dirty="0"/>
              <a:t>)</a:t>
            </a:r>
          </a:p>
          <a:p>
            <a:r>
              <a:rPr lang="en-US" dirty="0"/>
              <a:t>  (</a:t>
            </a:r>
            <a:r>
              <a:rPr lang="en-US" dirty="0" err="1"/>
              <a:t>cond</a:t>
            </a:r>
            <a:r>
              <a:rPr lang="en-US" dirty="0"/>
              <a:t> </a:t>
            </a:r>
            <a:r>
              <a:rPr lang="en-US" dirty="0" smtClean="0"/>
              <a:t>((</a:t>
            </a:r>
            <a:r>
              <a:rPr lang="en-US" dirty="0" err="1" smtClean="0"/>
              <a:t>e_or_phi</a:t>
            </a:r>
            <a:r>
              <a:rPr lang="en-US" dirty="0" smtClean="0"/>
              <a:t>? </a:t>
            </a:r>
            <a:r>
              <a:rPr lang="en-US" dirty="0" err="1"/>
              <a:t>exp</a:t>
            </a:r>
            <a:r>
              <a:rPr lang="en-US" dirty="0"/>
              <a:t>) </a:t>
            </a:r>
            <a:r>
              <a:rPr lang="en-US" dirty="0" smtClean="0"/>
              <a:t>‘Phi)</a:t>
            </a:r>
            <a:endParaRPr lang="en-US" dirty="0"/>
          </a:p>
          <a:p>
            <a:r>
              <a:rPr lang="en-US" dirty="0"/>
              <a:t>        ((variable? </a:t>
            </a:r>
            <a:r>
              <a:rPr lang="en-US" dirty="0" err="1"/>
              <a:t>exp</a:t>
            </a:r>
            <a:r>
              <a:rPr lang="en-US" dirty="0"/>
              <a:t>)</a:t>
            </a:r>
          </a:p>
          <a:p>
            <a:r>
              <a:rPr lang="en-US" dirty="0"/>
              <a:t>         (if (same-variable? </a:t>
            </a:r>
            <a:r>
              <a:rPr lang="en-US" dirty="0" err="1"/>
              <a:t>exp</a:t>
            </a:r>
            <a:r>
              <a:rPr lang="en-US" dirty="0"/>
              <a:t> </a:t>
            </a:r>
            <a:r>
              <a:rPr lang="en-US" dirty="0" err="1"/>
              <a:t>var</a:t>
            </a:r>
            <a:r>
              <a:rPr lang="en-US" dirty="0"/>
              <a:t>) </a:t>
            </a:r>
            <a:r>
              <a:rPr lang="en-US" dirty="0" smtClean="0"/>
              <a:t>‘e ‘Phi))</a:t>
            </a:r>
            <a:endParaRPr lang="en-US" dirty="0"/>
          </a:p>
          <a:p>
            <a:r>
              <a:rPr lang="en-US" dirty="0"/>
              <a:t>        </a:t>
            </a:r>
            <a:r>
              <a:rPr lang="en-US" b="1" dirty="0" smtClean="0">
                <a:solidFill>
                  <a:srgbClr val="FF0000"/>
                </a:solidFill>
                <a:effectLst>
                  <a:outerShdw blurRad="38100" dist="38100" dir="2700000" algn="tl">
                    <a:srgbClr val="000000">
                      <a:alpha val="43137"/>
                    </a:srgbClr>
                  </a:outerShdw>
                </a:effectLst>
              </a:rPr>
              <a:t>((union?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a:t>
            </a:r>
          </a:p>
          <a:p>
            <a:r>
              <a:rPr lang="en-US" b="1" dirty="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make-union </a:t>
            </a:r>
          </a:p>
          <a:p>
            <a:r>
              <a:rPr lang="en-US" b="1" dirty="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deriv</a:t>
            </a:r>
            <a:r>
              <a:rPr lang="en-US" b="1" dirty="0">
                <a:solidFill>
                  <a:srgbClr val="FF0000"/>
                </a:solidFill>
                <a:effectLst>
                  <a:outerShdw blurRad="38100" dist="38100" dir="2700000" algn="tl">
                    <a:srgbClr val="000000">
                      <a:alpha val="43137"/>
                    </a:srgbClr>
                  </a:outerShdw>
                </a:effectLst>
              </a:rPr>
              <a:t> (addend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var</a:t>
            </a:r>
            <a:r>
              <a:rPr lang="en-US" b="1" dirty="0">
                <a:solidFill>
                  <a:srgbClr val="FF0000"/>
                </a:solidFill>
                <a:effectLst>
                  <a:outerShdw blurRad="38100" dist="38100" dir="2700000" algn="tl">
                    <a:srgbClr val="000000">
                      <a:alpha val="43137"/>
                    </a:srgbClr>
                  </a:outerShdw>
                </a:effectLst>
              </a:rPr>
              <a:t>)</a:t>
            </a:r>
          </a:p>
          <a:p>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deriv</a:t>
            </a:r>
            <a:r>
              <a:rPr lang="en-US" b="1" dirty="0">
                <a:solidFill>
                  <a:srgbClr val="FF0000"/>
                </a:solidFill>
                <a:effectLst>
                  <a:outerShdw blurRad="38100" dist="38100" dir="2700000" algn="tl">
                    <a:srgbClr val="000000">
                      <a:alpha val="43137"/>
                    </a:srgbClr>
                  </a:outerShdw>
                </a:effectLst>
              </a:rPr>
              <a:t> (augend </a:t>
            </a:r>
            <a:r>
              <a:rPr lang="en-US" b="1" dirty="0" err="1">
                <a:solidFill>
                  <a:srgbClr val="FF0000"/>
                </a:solidFill>
                <a:effectLst>
                  <a:outerShdw blurRad="38100" dist="38100" dir="2700000" algn="tl">
                    <a:srgbClr val="000000">
                      <a:alpha val="43137"/>
                    </a:srgbClr>
                  </a:outerShdw>
                </a:effectLst>
              </a:rPr>
              <a:t>exp</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var</a:t>
            </a:r>
            <a:r>
              <a:rPr lang="en-US" b="1" dirty="0">
                <a:solidFill>
                  <a:srgbClr val="FF0000"/>
                </a:solidFill>
                <a:effectLst>
                  <a:outerShdw blurRad="38100" dist="38100" dir="2700000" algn="tl">
                    <a:srgbClr val="000000">
                      <a:alpha val="43137"/>
                    </a:srgbClr>
                  </a:outerShdw>
                </a:effectLst>
              </a:rPr>
              <a:t>)))</a:t>
            </a:r>
          </a:p>
          <a:p>
            <a:r>
              <a:rPr lang="en-US" b="1" dirty="0">
                <a:solidFill>
                  <a:srgbClr val="0070C0"/>
                </a:solidFill>
              </a:rPr>
              <a:t>        </a:t>
            </a:r>
            <a:r>
              <a:rPr lang="en-US" b="1" dirty="0" smtClean="0">
                <a:solidFill>
                  <a:srgbClr val="0070C0"/>
                </a:solidFill>
              </a:rPr>
              <a:t>((concatenation? </a:t>
            </a:r>
            <a:r>
              <a:rPr lang="en-US" b="1" dirty="0" err="1">
                <a:solidFill>
                  <a:srgbClr val="0070C0"/>
                </a:solidFill>
              </a:rPr>
              <a:t>exp</a:t>
            </a:r>
            <a:r>
              <a:rPr lang="en-US" b="1" dirty="0" smtClean="0">
                <a:solidFill>
                  <a:srgbClr val="0070C0"/>
                </a:solidFill>
              </a:rPr>
              <a:t>)  </a:t>
            </a:r>
          </a:p>
          <a:p>
            <a:r>
              <a:rPr lang="en-US" b="1" i="1" dirty="0">
                <a:solidFill>
                  <a:srgbClr val="0070C0"/>
                </a:solidFill>
              </a:rPr>
              <a:t> </a:t>
            </a:r>
            <a:r>
              <a:rPr lang="en-US" b="1" i="1" dirty="0" smtClean="0">
                <a:solidFill>
                  <a:srgbClr val="0070C0"/>
                </a:solidFill>
              </a:rPr>
              <a:t>                    </a:t>
            </a:r>
            <a:r>
              <a:rPr lang="en-US" b="1" i="1" dirty="0" smtClean="0">
                <a:solidFill>
                  <a:srgbClr val="FF0000"/>
                </a:solidFill>
              </a:rPr>
              <a:t>; E1 E2 multiplier multiplicand</a:t>
            </a:r>
            <a:endParaRPr lang="en-US" b="1" i="1" dirty="0">
              <a:solidFill>
                <a:srgbClr val="FF0000"/>
              </a:solidFill>
            </a:endParaRPr>
          </a:p>
          <a:p>
            <a:r>
              <a:rPr lang="en-US" b="1" dirty="0">
                <a:solidFill>
                  <a:srgbClr val="0070C0"/>
                </a:solidFill>
              </a:rPr>
              <a:t>         (</a:t>
            </a:r>
            <a:r>
              <a:rPr lang="en-US" b="1" dirty="0" smtClean="0">
                <a:solidFill>
                  <a:srgbClr val="0070C0"/>
                </a:solidFill>
              </a:rPr>
              <a:t>make-union</a:t>
            </a:r>
            <a:endParaRPr lang="en-US" b="1" dirty="0">
              <a:solidFill>
                <a:srgbClr val="0070C0"/>
              </a:solidFill>
            </a:endParaRPr>
          </a:p>
          <a:p>
            <a:r>
              <a:rPr lang="en-US" b="1" dirty="0">
                <a:solidFill>
                  <a:srgbClr val="0070C0"/>
                </a:solidFill>
              </a:rPr>
              <a:t>           (</a:t>
            </a:r>
            <a:r>
              <a:rPr lang="en-US" b="1" dirty="0" smtClean="0">
                <a:solidFill>
                  <a:srgbClr val="0070C0"/>
                </a:solidFill>
              </a:rPr>
              <a:t>make-concatenation </a:t>
            </a:r>
          </a:p>
          <a:p>
            <a:r>
              <a:rPr lang="en-US" b="1" dirty="0">
                <a:solidFill>
                  <a:srgbClr val="0070C0"/>
                </a:solidFill>
              </a:rPr>
              <a:t> </a:t>
            </a:r>
            <a:r>
              <a:rPr lang="en-US" b="1" dirty="0" smtClean="0">
                <a:solidFill>
                  <a:srgbClr val="0070C0"/>
                </a:solidFill>
              </a:rPr>
              <a:t>                        </a:t>
            </a:r>
            <a:r>
              <a:rPr lang="en-US" b="1" dirty="0">
                <a:solidFill>
                  <a:srgbClr val="0070C0"/>
                </a:solidFill>
              </a:rPr>
              <a:t>(</a:t>
            </a:r>
            <a:r>
              <a:rPr lang="en-US" b="1" dirty="0" err="1">
                <a:solidFill>
                  <a:srgbClr val="0070C0"/>
                </a:solidFill>
              </a:rPr>
              <a:t>deriv</a:t>
            </a:r>
            <a:r>
              <a:rPr lang="en-US" b="1" dirty="0">
                <a:solidFill>
                  <a:srgbClr val="0070C0"/>
                </a:solidFill>
              </a:rPr>
              <a:t> (</a:t>
            </a:r>
            <a:r>
              <a:rPr lang="en-US" b="1" dirty="0" smtClean="0">
                <a:solidFill>
                  <a:srgbClr val="0070C0"/>
                </a:solidFill>
              </a:rPr>
              <a:t>multiplierE1 </a:t>
            </a:r>
            <a:r>
              <a:rPr lang="en-US" b="1" dirty="0" err="1">
                <a:solidFill>
                  <a:srgbClr val="0070C0"/>
                </a:solidFill>
              </a:rPr>
              <a:t>exp</a:t>
            </a:r>
            <a:r>
              <a:rPr lang="en-US" b="1" dirty="0">
                <a:solidFill>
                  <a:srgbClr val="0070C0"/>
                </a:solidFill>
              </a:rPr>
              <a:t>) </a:t>
            </a:r>
            <a:r>
              <a:rPr lang="en-US" b="1" dirty="0" err="1">
                <a:solidFill>
                  <a:srgbClr val="0070C0"/>
                </a:solidFill>
              </a:rPr>
              <a:t>var</a:t>
            </a:r>
            <a:r>
              <a:rPr lang="en-US" b="1" dirty="0">
                <a:solidFill>
                  <a:srgbClr val="0070C0"/>
                </a:solidFill>
              </a:rPr>
              <a:t>)</a:t>
            </a:r>
          </a:p>
          <a:p>
            <a:r>
              <a:rPr lang="en-US" b="1" dirty="0" smtClean="0">
                <a:solidFill>
                  <a:srgbClr val="0070C0"/>
                </a:solidFill>
              </a:rPr>
              <a:t>                         (multiplicandE2 </a:t>
            </a:r>
            <a:r>
              <a:rPr lang="en-US" b="1" dirty="0" err="1">
                <a:solidFill>
                  <a:srgbClr val="0070C0"/>
                </a:solidFill>
              </a:rPr>
              <a:t>exp</a:t>
            </a:r>
            <a:r>
              <a:rPr lang="en-US" b="1" dirty="0">
                <a:solidFill>
                  <a:srgbClr val="0070C0"/>
                </a:solidFill>
              </a:rPr>
              <a:t>)</a:t>
            </a:r>
          </a:p>
          <a:p>
            <a:r>
              <a:rPr lang="en-US" b="1" dirty="0" smtClean="0">
                <a:solidFill>
                  <a:srgbClr val="0070C0"/>
                </a:solidFill>
              </a:rPr>
              <a:t>            )</a:t>
            </a:r>
            <a:endParaRPr lang="en-US" b="1" dirty="0">
              <a:solidFill>
                <a:srgbClr val="0070C0"/>
              </a:solidFill>
            </a:endParaRPr>
          </a:p>
          <a:p>
            <a:r>
              <a:rPr lang="en-US" b="1" dirty="0">
                <a:solidFill>
                  <a:srgbClr val="00B050"/>
                </a:solidFill>
              </a:rPr>
              <a:t>           (</a:t>
            </a:r>
            <a:r>
              <a:rPr lang="en-US" b="1" dirty="0" smtClean="0">
                <a:solidFill>
                  <a:srgbClr val="00B050"/>
                </a:solidFill>
              </a:rPr>
              <a:t>make-concatenation </a:t>
            </a:r>
          </a:p>
          <a:p>
            <a:r>
              <a:rPr lang="en-US" b="1" dirty="0">
                <a:solidFill>
                  <a:srgbClr val="00B050"/>
                </a:solidFill>
              </a:rPr>
              <a:t> </a:t>
            </a:r>
            <a:r>
              <a:rPr lang="en-US" b="1" dirty="0" smtClean="0">
                <a:solidFill>
                  <a:srgbClr val="00B050"/>
                </a:solidFill>
              </a:rPr>
              <a:t>                        (epsilon multiplierE1 </a:t>
            </a:r>
            <a:r>
              <a:rPr lang="en-US" b="1" dirty="0" err="1" smtClean="0">
                <a:solidFill>
                  <a:srgbClr val="00B050"/>
                </a:solidFill>
              </a:rPr>
              <a:t>exp</a:t>
            </a:r>
            <a:r>
              <a:rPr lang="en-US" b="1" dirty="0" smtClean="0">
                <a:solidFill>
                  <a:srgbClr val="00B050"/>
                </a:solidFill>
              </a:rPr>
              <a:t>)</a:t>
            </a:r>
          </a:p>
          <a:p>
            <a:r>
              <a:rPr lang="en-US" b="1" dirty="0">
                <a:solidFill>
                  <a:srgbClr val="00B050"/>
                </a:solidFill>
              </a:rPr>
              <a:t> </a:t>
            </a:r>
            <a:r>
              <a:rPr lang="en-US" b="1" dirty="0" smtClean="0">
                <a:solidFill>
                  <a:srgbClr val="00B050"/>
                </a:solidFill>
              </a:rPr>
              <a:t>                        (</a:t>
            </a:r>
            <a:r>
              <a:rPr lang="en-US" b="1" dirty="0" err="1" smtClean="0">
                <a:solidFill>
                  <a:srgbClr val="00B050"/>
                </a:solidFill>
              </a:rPr>
              <a:t>deriv</a:t>
            </a:r>
            <a:r>
              <a:rPr lang="en-US" b="1" dirty="0" smtClean="0">
                <a:solidFill>
                  <a:srgbClr val="00B050"/>
                </a:solidFill>
              </a:rPr>
              <a:t> </a:t>
            </a:r>
            <a:r>
              <a:rPr lang="en-US" b="1" dirty="0">
                <a:solidFill>
                  <a:srgbClr val="00B050"/>
                </a:solidFill>
              </a:rPr>
              <a:t>(</a:t>
            </a:r>
            <a:r>
              <a:rPr lang="en-US" b="1" dirty="0" smtClean="0">
                <a:solidFill>
                  <a:srgbClr val="00B050"/>
                </a:solidFill>
              </a:rPr>
              <a:t>multiplicandE2 </a:t>
            </a:r>
            <a:r>
              <a:rPr lang="en-US" b="1" dirty="0" err="1">
                <a:solidFill>
                  <a:srgbClr val="00B050"/>
                </a:solidFill>
              </a:rPr>
              <a:t>exp</a:t>
            </a:r>
            <a:r>
              <a:rPr lang="en-US" b="1" dirty="0">
                <a:solidFill>
                  <a:srgbClr val="00B050"/>
                </a:solidFill>
              </a:rPr>
              <a:t>) </a:t>
            </a:r>
            <a:r>
              <a:rPr lang="en-US" b="1" dirty="0" err="1">
                <a:solidFill>
                  <a:srgbClr val="00B050"/>
                </a:solidFill>
              </a:rPr>
              <a:t>var</a:t>
            </a:r>
            <a:r>
              <a:rPr lang="en-US" b="1" dirty="0">
                <a:solidFill>
                  <a:srgbClr val="00B050"/>
                </a:solidFill>
              </a:rPr>
              <a:t>)</a:t>
            </a:r>
          </a:p>
          <a:p>
            <a:r>
              <a:rPr lang="en-US" b="1" dirty="0" smtClean="0">
                <a:solidFill>
                  <a:srgbClr val="00B050"/>
                </a:solidFill>
              </a:rPr>
              <a:t>            )</a:t>
            </a:r>
          </a:p>
          <a:p>
            <a:r>
              <a:rPr lang="en-US" b="1" dirty="0">
                <a:solidFill>
                  <a:srgbClr val="0070C0"/>
                </a:solidFill>
              </a:rPr>
              <a:t> </a:t>
            </a:r>
            <a:r>
              <a:rPr lang="en-US" b="1" dirty="0" smtClean="0">
                <a:solidFill>
                  <a:srgbClr val="0070C0"/>
                </a:solidFill>
              </a:rPr>
              <a:t>         )</a:t>
            </a:r>
          </a:p>
          <a:p>
            <a:r>
              <a:rPr lang="en-US" b="1" dirty="0" smtClean="0">
                <a:solidFill>
                  <a:srgbClr val="0070C0"/>
                </a:solidFill>
              </a:rPr>
              <a:t>…..;; add here other rules</a:t>
            </a:r>
            <a:endParaRPr lang="en-US" b="1" dirty="0">
              <a:solidFill>
                <a:srgbClr val="0070C0"/>
              </a:solidFill>
            </a:endParaRPr>
          </a:p>
          <a:p>
            <a:r>
              <a:rPr lang="en-US" dirty="0"/>
              <a:t>        </a:t>
            </a:r>
            <a:r>
              <a:rPr lang="en-US" dirty="0" smtClean="0"/>
              <a:t>  (else   (</a:t>
            </a:r>
            <a:r>
              <a:rPr lang="en-US" dirty="0"/>
              <a:t>error "unknown expression type - DERIV" </a:t>
            </a:r>
            <a:r>
              <a:rPr lang="en-US" dirty="0" err="1"/>
              <a:t>exp</a:t>
            </a:r>
            <a:r>
              <a:rPr lang="en-US" dirty="0"/>
              <a:t>))))</a:t>
            </a:r>
          </a:p>
        </p:txBody>
      </p:sp>
      <p:sp>
        <p:nvSpPr>
          <p:cNvPr id="12" name="Content Placeholder 2"/>
          <p:cNvSpPr>
            <a:spLocks noGrp="1"/>
          </p:cNvSpPr>
          <p:nvPr>
            <p:ph idx="1"/>
          </p:nvPr>
        </p:nvSpPr>
        <p:spPr>
          <a:xfrm>
            <a:off x="4800600" y="228600"/>
            <a:ext cx="4267200" cy="3048000"/>
          </a:xfrm>
          <a:solidFill>
            <a:schemeClr val="accent3">
              <a:lumMod val="20000"/>
              <a:lumOff val="80000"/>
            </a:schemeClr>
          </a:solidFill>
          <a:ln>
            <a:solidFill>
              <a:srgbClr val="0070C0"/>
            </a:solidFill>
          </a:ln>
        </p:spPr>
        <p:txBody>
          <a:bodyPr>
            <a:noAutofit/>
          </a:bodyPr>
          <a:lstStyle/>
          <a:p>
            <a:r>
              <a:rPr lang="en-US" sz="1800" b="1" dirty="0" smtClean="0"/>
              <a:t>P1</a:t>
            </a:r>
            <a:r>
              <a:rPr lang="en-US" sz="1800" b="1" dirty="0"/>
              <a:t>.  </a:t>
            </a:r>
            <a:r>
              <a:rPr lang="en-US" sz="1800" dirty="0"/>
              <a:t>X</a:t>
            </a:r>
            <a:r>
              <a:rPr lang="en-US" sz="1800" baseline="-25000" dirty="0"/>
              <a:t>i</a:t>
            </a:r>
            <a:r>
              <a:rPr lang="en-US" sz="1800" dirty="0"/>
              <a:t>/</a:t>
            </a:r>
            <a:r>
              <a:rPr lang="en-US" sz="1800" dirty="0" err="1"/>
              <a:t>X</a:t>
            </a:r>
            <a:r>
              <a:rPr lang="en-US" sz="1800" baseline="-25000" dirty="0" err="1"/>
              <a:t>j</a:t>
            </a:r>
            <a:r>
              <a:rPr lang="en-US" sz="1800" dirty="0"/>
              <a:t> = e for i = j </a:t>
            </a:r>
          </a:p>
          <a:p>
            <a:r>
              <a:rPr lang="en-US" sz="1800" b="1" dirty="0"/>
              <a:t>                 </a:t>
            </a:r>
            <a:r>
              <a:rPr lang="en-US" sz="1800" dirty="0"/>
              <a:t>= ø for i ≠ j</a:t>
            </a:r>
          </a:p>
          <a:p>
            <a:r>
              <a:rPr lang="en-US" sz="1800" dirty="0">
                <a:solidFill>
                  <a:srgbClr val="FF0000"/>
                </a:solidFill>
              </a:rPr>
              <a:t>P2. (E</a:t>
            </a:r>
            <a:r>
              <a:rPr lang="en-US" sz="1800" baseline="-25000" dirty="0">
                <a:solidFill>
                  <a:srgbClr val="FF0000"/>
                </a:solidFill>
              </a:rPr>
              <a:t>1</a:t>
            </a:r>
            <a:r>
              <a:rPr lang="en-US" sz="1800" dirty="0">
                <a:solidFill>
                  <a:srgbClr val="FF0000"/>
                </a:solidFill>
              </a:rPr>
              <a:t> ∪ E</a:t>
            </a:r>
            <a:r>
              <a:rPr lang="en-US" sz="1800" baseline="-25000" dirty="0">
                <a:solidFill>
                  <a:srgbClr val="FF0000"/>
                </a:solidFill>
              </a:rPr>
              <a:t>2</a:t>
            </a:r>
            <a:r>
              <a:rPr lang="en-US" sz="1800" dirty="0">
                <a:solidFill>
                  <a:srgbClr val="FF0000"/>
                </a:solidFill>
              </a:rPr>
              <a:t>)/X</a:t>
            </a:r>
            <a:r>
              <a:rPr lang="en-US" sz="1800" baseline="-25000" dirty="0">
                <a:solidFill>
                  <a:srgbClr val="FF0000"/>
                </a:solidFill>
              </a:rPr>
              <a:t>i</a:t>
            </a:r>
            <a:r>
              <a:rPr lang="en-US" sz="1800" dirty="0">
                <a:solidFill>
                  <a:srgbClr val="FF0000"/>
                </a:solidFill>
              </a:rPr>
              <a:t> = E</a:t>
            </a:r>
            <a:r>
              <a:rPr lang="en-US" sz="1800" baseline="-25000" dirty="0">
                <a:solidFill>
                  <a:srgbClr val="FF0000"/>
                </a:solidFill>
              </a:rPr>
              <a:t>1</a:t>
            </a:r>
            <a:r>
              <a:rPr lang="en-US" sz="1800" dirty="0">
                <a:solidFill>
                  <a:srgbClr val="FF0000"/>
                </a:solidFill>
              </a:rPr>
              <a:t>/X</a:t>
            </a:r>
            <a:r>
              <a:rPr lang="en-US" sz="1800" baseline="-25000" dirty="0">
                <a:solidFill>
                  <a:srgbClr val="FF0000"/>
                </a:solidFill>
              </a:rPr>
              <a:t>i</a:t>
            </a:r>
            <a:r>
              <a:rPr lang="en-US" sz="1800" dirty="0">
                <a:solidFill>
                  <a:srgbClr val="FF0000"/>
                </a:solidFill>
              </a:rPr>
              <a:t> ∪ </a:t>
            </a:r>
            <a:r>
              <a:rPr lang="en-US" sz="1800" dirty="0" smtClean="0">
                <a:solidFill>
                  <a:srgbClr val="FF0000"/>
                </a:solidFill>
              </a:rPr>
              <a:t> </a:t>
            </a:r>
            <a:r>
              <a:rPr lang="en-US" sz="1800" dirty="0">
                <a:solidFill>
                  <a:srgbClr val="FF0000"/>
                </a:solidFill>
              </a:rPr>
              <a:t>E</a:t>
            </a:r>
            <a:r>
              <a:rPr lang="en-US" sz="1800" baseline="-25000" dirty="0">
                <a:solidFill>
                  <a:srgbClr val="FF0000"/>
                </a:solidFill>
              </a:rPr>
              <a:t>2</a:t>
            </a:r>
            <a:r>
              <a:rPr lang="en-US" sz="1800" dirty="0">
                <a:solidFill>
                  <a:srgbClr val="FF0000"/>
                </a:solidFill>
              </a:rPr>
              <a:t>/X</a:t>
            </a:r>
            <a:r>
              <a:rPr lang="en-US" sz="1800" baseline="-25000" dirty="0">
                <a:solidFill>
                  <a:srgbClr val="FF0000"/>
                </a:solidFill>
              </a:rPr>
              <a:t>i</a:t>
            </a:r>
            <a:r>
              <a:rPr lang="en-US" sz="1800" dirty="0">
                <a:solidFill>
                  <a:srgbClr val="FF0000"/>
                </a:solidFill>
              </a:rPr>
              <a:t> </a:t>
            </a:r>
          </a:p>
          <a:p>
            <a:r>
              <a:rPr lang="en-US" sz="1800" b="1" dirty="0"/>
              <a:t>P3.  </a:t>
            </a:r>
            <a:r>
              <a:rPr lang="en-US" sz="1800" dirty="0"/>
              <a:t>∈(E) = e when e ∈ E</a:t>
            </a:r>
          </a:p>
          <a:p>
            <a:r>
              <a:rPr lang="en-US" sz="1800" dirty="0"/>
              <a:t>	                          = ø when e ∉ E</a:t>
            </a:r>
          </a:p>
          <a:p>
            <a:r>
              <a:rPr lang="en-US" sz="1800" b="1" dirty="0"/>
              <a:t>P4.</a:t>
            </a:r>
            <a:r>
              <a:rPr lang="en-US" sz="1800" dirty="0"/>
              <a:t> E</a:t>
            </a:r>
            <a:r>
              <a:rPr lang="en-US" sz="1800" baseline="-25000" dirty="0"/>
              <a:t>1</a:t>
            </a:r>
            <a:r>
              <a:rPr lang="en-US" sz="1800" dirty="0"/>
              <a:t>E</a:t>
            </a:r>
            <a:r>
              <a:rPr lang="en-US" sz="1800" baseline="-25000" dirty="0"/>
              <a:t>2</a:t>
            </a:r>
            <a:r>
              <a:rPr lang="en-US" sz="1800" dirty="0"/>
              <a:t>/X</a:t>
            </a:r>
            <a:r>
              <a:rPr lang="en-US" sz="1800" baseline="-25000" dirty="0"/>
              <a:t>i</a:t>
            </a:r>
            <a:r>
              <a:rPr lang="en-US" sz="1800" dirty="0"/>
              <a:t>=</a:t>
            </a:r>
            <a:r>
              <a:rPr lang="en-US" sz="1800" dirty="0">
                <a:solidFill>
                  <a:srgbClr val="0070C0"/>
                </a:solidFill>
              </a:rPr>
              <a:t>(E</a:t>
            </a:r>
            <a:r>
              <a:rPr lang="en-US" sz="1800" baseline="-25000" dirty="0">
                <a:solidFill>
                  <a:srgbClr val="0070C0"/>
                </a:solidFill>
              </a:rPr>
              <a:t>1</a:t>
            </a:r>
            <a:r>
              <a:rPr lang="en-US" sz="1800" dirty="0">
                <a:solidFill>
                  <a:srgbClr val="0070C0"/>
                </a:solidFill>
              </a:rPr>
              <a:t>/X</a:t>
            </a:r>
            <a:r>
              <a:rPr lang="en-US" sz="1800" baseline="-25000" dirty="0">
                <a:solidFill>
                  <a:srgbClr val="0070C0"/>
                </a:solidFill>
              </a:rPr>
              <a:t>i</a:t>
            </a:r>
            <a:r>
              <a:rPr lang="en-US" sz="1800" dirty="0">
                <a:solidFill>
                  <a:srgbClr val="0070C0"/>
                </a:solidFill>
              </a:rPr>
              <a:t>)E</a:t>
            </a:r>
            <a:r>
              <a:rPr lang="en-US" sz="1800" baseline="-25000" dirty="0">
                <a:solidFill>
                  <a:srgbClr val="0070C0"/>
                </a:solidFill>
              </a:rPr>
              <a:t>2</a:t>
            </a:r>
            <a:r>
              <a:rPr lang="en-US" sz="1800" dirty="0">
                <a:solidFill>
                  <a:srgbClr val="00B050"/>
                </a:solidFill>
              </a:rPr>
              <a:t>∪∈ (E</a:t>
            </a:r>
            <a:r>
              <a:rPr lang="en-US" sz="1800" baseline="-25000" dirty="0">
                <a:solidFill>
                  <a:srgbClr val="00B050"/>
                </a:solidFill>
              </a:rPr>
              <a:t>1</a:t>
            </a:r>
            <a:r>
              <a:rPr lang="en-US" sz="1800" dirty="0">
                <a:solidFill>
                  <a:srgbClr val="00B050"/>
                </a:solidFill>
              </a:rPr>
              <a:t>)(E</a:t>
            </a:r>
            <a:r>
              <a:rPr lang="en-US" sz="1800" baseline="-25000" dirty="0">
                <a:solidFill>
                  <a:srgbClr val="00B050"/>
                </a:solidFill>
              </a:rPr>
              <a:t>2</a:t>
            </a:r>
            <a:r>
              <a:rPr lang="en-US" sz="1800" dirty="0">
                <a:solidFill>
                  <a:srgbClr val="00B050"/>
                </a:solidFill>
              </a:rPr>
              <a:t>/X</a:t>
            </a:r>
            <a:r>
              <a:rPr lang="en-US" sz="1800" baseline="-25000" dirty="0">
                <a:solidFill>
                  <a:srgbClr val="00B050"/>
                </a:solidFill>
              </a:rPr>
              <a:t>i</a:t>
            </a:r>
            <a:r>
              <a:rPr lang="en-US" sz="1800" dirty="0">
                <a:solidFill>
                  <a:srgbClr val="00B050"/>
                </a:solidFill>
              </a:rPr>
              <a:t>)</a:t>
            </a:r>
          </a:p>
          <a:p>
            <a:r>
              <a:rPr lang="en-US" sz="1800" b="1" dirty="0"/>
              <a:t>P5. </a:t>
            </a:r>
            <a:r>
              <a:rPr lang="en-US" sz="1800" dirty="0"/>
              <a:t>E/s=E</a:t>
            </a:r>
            <a:r>
              <a:rPr lang="en-US" sz="1800" baseline="-25000" dirty="0"/>
              <a:t>1</a:t>
            </a:r>
            <a:r>
              <a:rPr lang="en-US" sz="1800" dirty="0"/>
              <a:t>/X</a:t>
            </a:r>
            <a:r>
              <a:rPr lang="en-US" sz="1800" baseline="-25000" dirty="0"/>
              <a:t>i1</a:t>
            </a:r>
            <a:r>
              <a:rPr lang="en-US" sz="1800" dirty="0"/>
              <a:t>X</a:t>
            </a:r>
            <a:r>
              <a:rPr lang="en-US" sz="1800" baseline="-25000" dirty="0"/>
              <a:t>i2</a:t>
            </a:r>
            <a:r>
              <a:rPr lang="en-US" sz="1800" dirty="0"/>
              <a:t>…</a:t>
            </a:r>
            <a:r>
              <a:rPr lang="en-US" sz="1800" dirty="0" err="1"/>
              <a:t>X</a:t>
            </a:r>
            <a:r>
              <a:rPr lang="en-US" sz="1800" baseline="-25000" dirty="0" err="1"/>
              <a:t>in</a:t>
            </a:r>
            <a:r>
              <a:rPr lang="en-US" sz="1800" dirty="0"/>
              <a:t>=[[E/X</a:t>
            </a:r>
            <a:r>
              <a:rPr lang="en-US" sz="1800" baseline="-25000" dirty="0"/>
              <a:t>i1</a:t>
            </a:r>
            <a:r>
              <a:rPr lang="en-US" sz="1800" dirty="0"/>
              <a:t>]/X</a:t>
            </a:r>
            <a:r>
              <a:rPr lang="en-US" sz="1800" baseline="-25000" dirty="0"/>
              <a:t>i2</a:t>
            </a:r>
            <a:r>
              <a:rPr lang="en-US" sz="1800" dirty="0"/>
              <a:t>]…]/</a:t>
            </a:r>
            <a:r>
              <a:rPr lang="en-US" sz="1800" dirty="0" err="1"/>
              <a:t>Xi</a:t>
            </a:r>
            <a:r>
              <a:rPr lang="en-US" sz="1800" baseline="-25000" dirty="0" err="1"/>
              <a:t>n</a:t>
            </a:r>
            <a:r>
              <a:rPr lang="en-US" sz="1800" baseline="-25000" dirty="0"/>
              <a:t> </a:t>
            </a:r>
            <a:endParaRPr lang="en-US" sz="1800" dirty="0"/>
          </a:p>
          <a:p>
            <a:r>
              <a:rPr lang="en-US" sz="1800" b="1" dirty="0"/>
              <a:t>P6.</a:t>
            </a:r>
            <a:r>
              <a:rPr lang="en-US" sz="1800" dirty="0"/>
              <a:t> E</a:t>
            </a:r>
            <a:r>
              <a:rPr lang="en-US" sz="1800" baseline="30000" dirty="0"/>
              <a:t>*</a:t>
            </a:r>
            <a:r>
              <a:rPr lang="en-US" sz="1800" dirty="0"/>
              <a:t>/Xi  = (E/X</a:t>
            </a:r>
            <a:r>
              <a:rPr lang="en-US" sz="1800" baseline="-25000" dirty="0"/>
              <a:t>i</a:t>
            </a:r>
            <a:r>
              <a:rPr lang="en-US" sz="1800" dirty="0"/>
              <a:t>)E</a:t>
            </a:r>
            <a:r>
              <a:rPr lang="en-US" sz="1800" baseline="30000" dirty="0"/>
              <a:t>*</a:t>
            </a:r>
            <a:endParaRPr lang="en-US" sz="1800" dirty="0"/>
          </a:p>
          <a:p>
            <a:r>
              <a:rPr lang="en-US" sz="1800" b="1" dirty="0"/>
              <a:t>P7. </a:t>
            </a:r>
            <a:r>
              <a:rPr lang="en-US" sz="1800" dirty="0"/>
              <a:t>E/e  = </a:t>
            </a:r>
            <a:r>
              <a:rPr lang="en-US" sz="1800" dirty="0" smtClean="0"/>
              <a:t>E</a:t>
            </a:r>
            <a:endParaRPr lang="en-US" sz="1800" dirty="0"/>
          </a:p>
        </p:txBody>
      </p:sp>
      <p:cxnSp>
        <p:nvCxnSpPr>
          <p:cNvPr id="10" name="Straight Arrow Connector 9"/>
          <p:cNvCxnSpPr/>
          <p:nvPr/>
        </p:nvCxnSpPr>
        <p:spPr>
          <a:xfrm flipH="1">
            <a:off x="1752600" y="1066800"/>
            <a:ext cx="31242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62200" y="2057400"/>
            <a:ext cx="25146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90800" y="457200"/>
            <a:ext cx="22860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677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826718"/>
          </a:xfrm>
        </p:spPr>
        <p:txBody>
          <a:bodyPr>
            <a:noAutofit/>
          </a:bodyPr>
          <a:lstStyle/>
          <a:p>
            <a:r>
              <a:rPr lang="en-US" sz="2100" dirty="0"/>
              <a:t> Let us assume that we already have procedures to implement the following selectors, constructors, and predicates: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695438"/>
              </p:ext>
            </p:extLst>
          </p:nvPr>
        </p:nvGraphicFramePr>
        <p:xfrm>
          <a:off x="304688" y="1844858"/>
          <a:ext cx="8695264" cy="3949069"/>
        </p:xfrm>
        <a:graphic>
          <a:graphicData uri="http://schemas.openxmlformats.org/drawingml/2006/table">
            <a:tbl>
              <a:tblPr/>
              <a:tblGrid>
                <a:gridCol w="4347632">
                  <a:extLst>
                    <a:ext uri="{9D8B030D-6E8A-4147-A177-3AD203B41FA5}">
                      <a16:colId xmlns:a16="http://schemas.microsoft.com/office/drawing/2014/main" val="2620663955"/>
                    </a:ext>
                  </a:extLst>
                </a:gridCol>
                <a:gridCol w="4347632">
                  <a:extLst>
                    <a:ext uri="{9D8B030D-6E8A-4147-A177-3AD203B41FA5}">
                      <a16:colId xmlns:a16="http://schemas.microsoft.com/office/drawing/2014/main" val="2431360255"/>
                    </a:ext>
                  </a:extLst>
                </a:gridCol>
              </a:tblGrid>
              <a:tr h="362903">
                <a:tc>
                  <a:txBody>
                    <a:bodyPr/>
                    <a:lstStyle/>
                    <a:p>
                      <a:pPr algn="l"/>
                      <a:r>
                        <a:rPr lang="en-US" sz="2100" dirty="0"/>
                        <a:t>(variable? </a:t>
                      </a:r>
                      <a:r>
                        <a:rPr lang="en-US" sz="2100" dirty="0" err="1" smtClean="0"/>
                        <a:t>exp</a:t>
                      </a:r>
                      <a:r>
                        <a:rPr lang="en-US" sz="2100" dirty="0" smtClean="0"/>
                        <a:t>)</a:t>
                      </a:r>
                      <a:endParaRPr lang="en-US" sz="2100" dirty="0"/>
                    </a:p>
                  </a:txBody>
                  <a:tcPr marL="21431" marR="21431" marT="21431" marB="21431" anchor="ctr">
                    <a:lnL>
                      <a:noFill/>
                    </a:lnL>
                    <a:lnR>
                      <a:noFill/>
                    </a:lnR>
                    <a:lnT>
                      <a:noFill/>
                    </a:lnT>
                    <a:lnB>
                      <a:noFill/>
                    </a:lnB>
                  </a:tcPr>
                </a:tc>
                <a:tc>
                  <a:txBody>
                    <a:bodyPr/>
                    <a:lstStyle/>
                    <a:p>
                      <a:pPr algn="l"/>
                      <a:r>
                        <a:rPr lang="en-US" sz="2100" dirty="0"/>
                        <a:t>Is </a:t>
                      </a:r>
                      <a:r>
                        <a:rPr lang="en-US" sz="2100" dirty="0" err="1" smtClean="0"/>
                        <a:t>exp</a:t>
                      </a:r>
                      <a:r>
                        <a:rPr lang="en-US" sz="2100" dirty="0"/>
                        <a:t> a variable?</a:t>
                      </a:r>
                    </a:p>
                  </a:txBody>
                  <a:tcPr marL="21431" marR="21431" marT="21431" marB="21431" anchor="ctr">
                    <a:lnL>
                      <a:noFill/>
                    </a:lnL>
                    <a:lnR>
                      <a:noFill/>
                    </a:lnR>
                    <a:lnT>
                      <a:noFill/>
                    </a:lnT>
                    <a:lnB>
                      <a:noFill/>
                    </a:lnB>
                  </a:tcPr>
                </a:tc>
                <a:extLst>
                  <a:ext uri="{0D108BD9-81ED-4DB2-BD59-A6C34878D82A}">
                    <a16:rowId xmlns:a16="http://schemas.microsoft.com/office/drawing/2014/main" val="798758476"/>
                  </a:ext>
                </a:extLst>
              </a:tr>
              <a:tr h="362903">
                <a:tc>
                  <a:txBody>
                    <a:bodyPr/>
                    <a:lstStyle/>
                    <a:p>
                      <a:pPr algn="l"/>
                      <a:r>
                        <a:rPr lang="en-US" sz="2100" dirty="0"/>
                        <a:t>(same-variable? v1 v2)</a:t>
                      </a:r>
                    </a:p>
                  </a:txBody>
                  <a:tcPr marL="21431" marR="21431" marT="21431" marB="21431" anchor="ctr">
                    <a:lnL>
                      <a:noFill/>
                    </a:lnL>
                    <a:lnR>
                      <a:noFill/>
                    </a:lnR>
                    <a:lnT>
                      <a:noFill/>
                    </a:lnT>
                    <a:lnB>
                      <a:noFill/>
                    </a:lnB>
                  </a:tcPr>
                </a:tc>
                <a:tc>
                  <a:txBody>
                    <a:bodyPr/>
                    <a:lstStyle/>
                    <a:p>
                      <a:pPr algn="l"/>
                      <a:r>
                        <a:rPr lang="en-US" sz="2100"/>
                        <a:t>Are v1 and v2 the same variable?</a:t>
                      </a:r>
                    </a:p>
                  </a:txBody>
                  <a:tcPr marL="21431" marR="21431" marT="21431" marB="21431" anchor="ctr">
                    <a:lnL>
                      <a:noFill/>
                    </a:lnL>
                    <a:lnR>
                      <a:noFill/>
                    </a:lnR>
                    <a:lnT>
                      <a:noFill/>
                    </a:lnT>
                    <a:lnB>
                      <a:noFill/>
                    </a:lnB>
                  </a:tcPr>
                </a:tc>
                <a:extLst>
                  <a:ext uri="{0D108BD9-81ED-4DB2-BD59-A6C34878D82A}">
                    <a16:rowId xmlns:a16="http://schemas.microsoft.com/office/drawing/2014/main" val="965687334"/>
                  </a:ext>
                </a:extLst>
              </a:tr>
              <a:tr h="362903">
                <a:tc>
                  <a:txBody>
                    <a:bodyPr/>
                    <a:lstStyle/>
                    <a:p>
                      <a:pPr algn="l"/>
                      <a:r>
                        <a:rPr lang="en-US" sz="2100" dirty="0" smtClean="0"/>
                        <a:t>(union? </a:t>
                      </a:r>
                      <a:r>
                        <a:rPr lang="en-US" sz="2100" dirty="0"/>
                        <a:t>e)</a:t>
                      </a:r>
                    </a:p>
                  </a:txBody>
                  <a:tcPr marL="21431" marR="21431" marT="21431" marB="21431" anchor="ctr">
                    <a:lnL>
                      <a:noFill/>
                    </a:lnL>
                    <a:lnR>
                      <a:noFill/>
                    </a:lnR>
                    <a:lnT>
                      <a:noFill/>
                    </a:lnT>
                    <a:lnB>
                      <a:noFill/>
                    </a:lnB>
                  </a:tcPr>
                </a:tc>
                <a:tc>
                  <a:txBody>
                    <a:bodyPr/>
                    <a:lstStyle/>
                    <a:p>
                      <a:pPr algn="l"/>
                      <a:r>
                        <a:rPr lang="en-US" sz="2100" dirty="0"/>
                        <a:t>Is e a </a:t>
                      </a:r>
                      <a:r>
                        <a:rPr lang="en-US" sz="2100" dirty="0" smtClean="0"/>
                        <a:t>union?</a:t>
                      </a:r>
                      <a:endParaRPr lang="en-US" sz="2100" dirty="0"/>
                    </a:p>
                  </a:txBody>
                  <a:tcPr marL="21431" marR="21431" marT="21431" marB="21431" anchor="ctr">
                    <a:lnL>
                      <a:noFill/>
                    </a:lnL>
                    <a:lnR>
                      <a:noFill/>
                    </a:lnR>
                    <a:lnT>
                      <a:noFill/>
                    </a:lnT>
                    <a:lnB>
                      <a:noFill/>
                    </a:lnB>
                  </a:tcPr>
                </a:tc>
                <a:extLst>
                  <a:ext uri="{0D108BD9-81ED-4DB2-BD59-A6C34878D82A}">
                    <a16:rowId xmlns:a16="http://schemas.microsoft.com/office/drawing/2014/main" val="2045651328"/>
                  </a:ext>
                </a:extLst>
              </a:tr>
              <a:tr h="362903">
                <a:tc>
                  <a:txBody>
                    <a:bodyPr/>
                    <a:lstStyle/>
                    <a:p>
                      <a:pPr algn="l"/>
                      <a:r>
                        <a:rPr lang="en-US" sz="2100"/>
                        <a:t>(addend e)</a:t>
                      </a:r>
                    </a:p>
                  </a:txBody>
                  <a:tcPr marL="21431" marR="21431" marT="21431" marB="21431" anchor="ctr">
                    <a:lnL>
                      <a:noFill/>
                    </a:lnL>
                    <a:lnR>
                      <a:noFill/>
                    </a:lnR>
                    <a:lnT>
                      <a:noFill/>
                    </a:lnT>
                    <a:lnB>
                      <a:noFill/>
                    </a:lnB>
                  </a:tcPr>
                </a:tc>
                <a:tc>
                  <a:txBody>
                    <a:bodyPr/>
                    <a:lstStyle/>
                    <a:p>
                      <a:pPr algn="l"/>
                      <a:r>
                        <a:rPr lang="en-US" sz="2100" dirty="0"/>
                        <a:t>Addend of the </a:t>
                      </a:r>
                      <a:r>
                        <a:rPr lang="en-US" sz="2100" dirty="0" smtClean="0"/>
                        <a:t>union</a:t>
                      </a:r>
                      <a:r>
                        <a:rPr lang="en-US" sz="2100" dirty="0"/>
                        <a:t> e.</a:t>
                      </a:r>
                    </a:p>
                  </a:txBody>
                  <a:tcPr marL="21431" marR="21431" marT="21431" marB="21431" anchor="ctr">
                    <a:lnL>
                      <a:noFill/>
                    </a:lnL>
                    <a:lnR>
                      <a:noFill/>
                    </a:lnR>
                    <a:lnT>
                      <a:noFill/>
                    </a:lnT>
                    <a:lnB>
                      <a:noFill/>
                    </a:lnB>
                  </a:tcPr>
                </a:tc>
                <a:extLst>
                  <a:ext uri="{0D108BD9-81ED-4DB2-BD59-A6C34878D82A}">
                    <a16:rowId xmlns:a16="http://schemas.microsoft.com/office/drawing/2014/main" val="1633030446"/>
                  </a:ext>
                </a:extLst>
              </a:tr>
              <a:tr h="362903">
                <a:tc>
                  <a:txBody>
                    <a:bodyPr/>
                    <a:lstStyle/>
                    <a:p>
                      <a:pPr algn="l"/>
                      <a:r>
                        <a:rPr lang="en-US" sz="2100"/>
                        <a:t>(augend e)</a:t>
                      </a:r>
                    </a:p>
                  </a:txBody>
                  <a:tcPr marL="21431" marR="21431" marT="21431" marB="21431" anchor="ctr">
                    <a:lnL>
                      <a:noFill/>
                    </a:lnL>
                    <a:lnR>
                      <a:noFill/>
                    </a:lnR>
                    <a:lnT>
                      <a:noFill/>
                    </a:lnT>
                    <a:lnB>
                      <a:noFill/>
                    </a:lnB>
                  </a:tcPr>
                </a:tc>
                <a:tc>
                  <a:txBody>
                    <a:bodyPr/>
                    <a:lstStyle/>
                    <a:p>
                      <a:pPr algn="l"/>
                      <a:r>
                        <a:rPr lang="en-US" sz="2100" dirty="0"/>
                        <a:t>Augend of the </a:t>
                      </a:r>
                      <a:r>
                        <a:rPr lang="en-US" sz="2100" dirty="0" smtClean="0"/>
                        <a:t>union</a:t>
                      </a:r>
                      <a:r>
                        <a:rPr lang="en-US" sz="2100" dirty="0"/>
                        <a:t> e.</a:t>
                      </a:r>
                    </a:p>
                  </a:txBody>
                  <a:tcPr marL="21431" marR="21431" marT="21431" marB="21431" anchor="ctr">
                    <a:lnL>
                      <a:noFill/>
                    </a:lnL>
                    <a:lnR>
                      <a:noFill/>
                    </a:lnR>
                    <a:lnT>
                      <a:noFill/>
                    </a:lnT>
                    <a:lnB>
                      <a:noFill/>
                    </a:lnB>
                  </a:tcPr>
                </a:tc>
                <a:extLst>
                  <a:ext uri="{0D108BD9-81ED-4DB2-BD59-A6C34878D82A}">
                    <a16:rowId xmlns:a16="http://schemas.microsoft.com/office/drawing/2014/main" val="2816306166"/>
                  </a:ext>
                </a:extLst>
              </a:tr>
              <a:tr h="362903">
                <a:tc>
                  <a:txBody>
                    <a:bodyPr/>
                    <a:lstStyle/>
                    <a:p>
                      <a:pPr algn="l"/>
                      <a:r>
                        <a:rPr lang="en-US" sz="2100"/>
                        <a:t>(make-sum a1 a2)</a:t>
                      </a:r>
                    </a:p>
                  </a:txBody>
                  <a:tcPr marL="21431" marR="21431" marT="21431" marB="21431" anchor="ctr">
                    <a:lnL>
                      <a:noFill/>
                    </a:lnL>
                    <a:lnR>
                      <a:noFill/>
                    </a:lnR>
                    <a:lnT>
                      <a:noFill/>
                    </a:lnT>
                    <a:lnB>
                      <a:noFill/>
                    </a:lnB>
                  </a:tcPr>
                </a:tc>
                <a:tc>
                  <a:txBody>
                    <a:bodyPr/>
                    <a:lstStyle/>
                    <a:p>
                      <a:pPr algn="l"/>
                      <a:r>
                        <a:rPr lang="en-US" sz="2100" dirty="0"/>
                        <a:t>Construct the </a:t>
                      </a:r>
                      <a:r>
                        <a:rPr lang="en-US" sz="2100" dirty="0" smtClean="0"/>
                        <a:t>union </a:t>
                      </a:r>
                      <a:r>
                        <a:rPr lang="en-US" sz="2100" dirty="0"/>
                        <a:t>of a1 and a2.</a:t>
                      </a:r>
                    </a:p>
                  </a:txBody>
                  <a:tcPr marL="21431" marR="21431" marT="21431" marB="21431" anchor="ctr">
                    <a:lnL>
                      <a:noFill/>
                    </a:lnL>
                    <a:lnR>
                      <a:noFill/>
                    </a:lnR>
                    <a:lnT>
                      <a:noFill/>
                    </a:lnT>
                    <a:lnB>
                      <a:noFill/>
                    </a:lnB>
                  </a:tcPr>
                </a:tc>
                <a:extLst>
                  <a:ext uri="{0D108BD9-81ED-4DB2-BD59-A6C34878D82A}">
                    <a16:rowId xmlns:a16="http://schemas.microsoft.com/office/drawing/2014/main" val="489140224"/>
                  </a:ext>
                </a:extLst>
              </a:tr>
              <a:tr h="362903">
                <a:tc>
                  <a:txBody>
                    <a:bodyPr/>
                    <a:lstStyle/>
                    <a:p>
                      <a:pPr algn="l"/>
                      <a:r>
                        <a:rPr lang="en-US" sz="2100" dirty="0" smtClean="0"/>
                        <a:t>(concatenation? </a:t>
                      </a:r>
                      <a:r>
                        <a:rPr lang="en-US" sz="2100" dirty="0"/>
                        <a:t>e)</a:t>
                      </a:r>
                    </a:p>
                  </a:txBody>
                  <a:tcPr marL="21431" marR="21431" marT="21431" marB="21431" anchor="ctr">
                    <a:lnL>
                      <a:noFill/>
                    </a:lnL>
                    <a:lnR>
                      <a:noFill/>
                    </a:lnR>
                    <a:lnT>
                      <a:noFill/>
                    </a:lnT>
                    <a:lnB>
                      <a:noFill/>
                    </a:lnB>
                  </a:tcPr>
                </a:tc>
                <a:tc>
                  <a:txBody>
                    <a:bodyPr/>
                    <a:lstStyle/>
                    <a:p>
                      <a:pPr algn="l"/>
                      <a:r>
                        <a:rPr lang="en-US" sz="2100" dirty="0"/>
                        <a:t>Is e a </a:t>
                      </a:r>
                      <a:r>
                        <a:rPr lang="en-US" sz="2100" dirty="0" smtClean="0"/>
                        <a:t>concatenation?</a:t>
                      </a:r>
                      <a:endParaRPr lang="en-US" sz="2100" dirty="0"/>
                    </a:p>
                  </a:txBody>
                  <a:tcPr marL="21431" marR="21431" marT="21431" marB="21431" anchor="ctr">
                    <a:lnL>
                      <a:noFill/>
                    </a:lnL>
                    <a:lnR>
                      <a:noFill/>
                    </a:lnR>
                    <a:lnT>
                      <a:noFill/>
                    </a:lnT>
                    <a:lnB>
                      <a:noFill/>
                    </a:lnB>
                  </a:tcPr>
                </a:tc>
                <a:extLst>
                  <a:ext uri="{0D108BD9-81ED-4DB2-BD59-A6C34878D82A}">
                    <a16:rowId xmlns:a16="http://schemas.microsoft.com/office/drawing/2014/main" val="3611979030"/>
                  </a:ext>
                </a:extLst>
              </a:tr>
              <a:tr h="362903">
                <a:tc>
                  <a:txBody>
                    <a:bodyPr/>
                    <a:lstStyle/>
                    <a:p>
                      <a:pPr algn="l"/>
                      <a:r>
                        <a:rPr lang="en-US" sz="2100" dirty="0"/>
                        <a:t>(</a:t>
                      </a:r>
                      <a:r>
                        <a:rPr lang="en-US" sz="2100" dirty="0" err="1" smtClean="0"/>
                        <a:t>multiplierE</a:t>
                      </a:r>
                      <a:r>
                        <a:rPr lang="en-US" sz="2100" dirty="0" smtClean="0"/>
                        <a:t> </a:t>
                      </a:r>
                      <a:r>
                        <a:rPr lang="en-US" sz="2100" dirty="0"/>
                        <a:t>e)</a:t>
                      </a:r>
                    </a:p>
                  </a:txBody>
                  <a:tcPr marL="21431" marR="21431" marT="21431" marB="21431" anchor="ctr">
                    <a:lnL>
                      <a:noFill/>
                    </a:lnL>
                    <a:lnR>
                      <a:noFill/>
                    </a:lnR>
                    <a:lnT>
                      <a:noFill/>
                    </a:lnT>
                    <a:lnB>
                      <a:noFill/>
                    </a:lnB>
                  </a:tcPr>
                </a:tc>
                <a:tc>
                  <a:txBody>
                    <a:bodyPr/>
                    <a:lstStyle/>
                    <a:p>
                      <a:pPr algn="l"/>
                      <a:r>
                        <a:rPr lang="en-US" sz="2100" dirty="0" err="1" smtClean="0"/>
                        <a:t>MultiplierE</a:t>
                      </a:r>
                      <a:r>
                        <a:rPr lang="en-US" sz="2100" dirty="0" smtClean="0"/>
                        <a:t> </a:t>
                      </a:r>
                      <a:r>
                        <a:rPr lang="en-US" sz="2100" dirty="0"/>
                        <a:t>of the product e.</a:t>
                      </a:r>
                    </a:p>
                  </a:txBody>
                  <a:tcPr marL="21431" marR="21431" marT="21431" marB="21431" anchor="ctr">
                    <a:lnL>
                      <a:noFill/>
                    </a:lnL>
                    <a:lnR>
                      <a:noFill/>
                    </a:lnR>
                    <a:lnT>
                      <a:noFill/>
                    </a:lnT>
                    <a:lnB>
                      <a:noFill/>
                    </a:lnB>
                  </a:tcPr>
                </a:tc>
                <a:extLst>
                  <a:ext uri="{0D108BD9-81ED-4DB2-BD59-A6C34878D82A}">
                    <a16:rowId xmlns:a16="http://schemas.microsoft.com/office/drawing/2014/main" val="3357649745"/>
                  </a:ext>
                </a:extLst>
              </a:tr>
              <a:tr h="362903">
                <a:tc>
                  <a:txBody>
                    <a:bodyPr/>
                    <a:lstStyle/>
                    <a:p>
                      <a:pPr algn="l"/>
                      <a:r>
                        <a:rPr lang="en-US" sz="2100" dirty="0"/>
                        <a:t>(</a:t>
                      </a:r>
                      <a:r>
                        <a:rPr lang="en-US" sz="2100" dirty="0" err="1" smtClean="0"/>
                        <a:t>multiplicandE</a:t>
                      </a:r>
                      <a:r>
                        <a:rPr lang="en-US" sz="2100" dirty="0" smtClean="0"/>
                        <a:t> </a:t>
                      </a:r>
                      <a:r>
                        <a:rPr lang="en-US" sz="2100" dirty="0"/>
                        <a:t>e)</a:t>
                      </a:r>
                    </a:p>
                  </a:txBody>
                  <a:tcPr marL="21431" marR="21431" marT="21431" marB="21431" anchor="ctr">
                    <a:lnL>
                      <a:noFill/>
                    </a:lnL>
                    <a:lnR>
                      <a:noFill/>
                    </a:lnR>
                    <a:lnT>
                      <a:noFill/>
                    </a:lnT>
                    <a:lnB>
                      <a:noFill/>
                    </a:lnB>
                  </a:tcPr>
                </a:tc>
                <a:tc>
                  <a:txBody>
                    <a:bodyPr/>
                    <a:lstStyle/>
                    <a:p>
                      <a:pPr algn="l"/>
                      <a:r>
                        <a:rPr lang="en-US" sz="2100" dirty="0" err="1" smtClean="0"/>
                        <a:t>MultiplicandE</a:t>
                      </a:r>
                      <a:r>
                        <a:rPr lang="en-US" sz="2100" dirty="0" smtClean="0"/>
                        <a:t> </a:t>
                      </a:r>
                      <a:r>
                        <a:rPr lang="en-US" sz="2100" dirty="0"/>
                        <a:t>of the product e.</a:t>
                      </a:r>
                    </a:p>
                  </a:txBody>
                  <a:tcPr marL="21431" marR="21431" marT="21431" marB="21431" anchor="ctr">
                    <a:lnL>
                      <a:noFill/>
                    </a:lnL>
                    <a:lnR>
                      <a:noFill/>
                    </a:lnR>
                    <a:lnT>
                      <a:noFill/>
                    </a:lnT>
                    <a:lnB>
                      <a:noFill/>
                    </a:lnB>
                  </a:tcPr>
                </a:tc>
                <a:extLst>
                  <a:ext uri="{0D108BD9-81ED-4DB2-BD59-A6C34878D82A}">
                    <a16:rowId xmlns:a16="http://schemas.microsoft.com/office/drawing/2014/main" val="629128624"/>
                  </a:ext>
                </a:extLst>
              </a:tr>
              <a:tr h="362903">
                <a:tc>
                  <a:txBody>
                    <a:bodyPr/>
                    <a:lstStyle/>
                    <a:p>
                      <a:pPr algn="l"/>
                      <a:r>
                        <a:rPr lang="en-US" sz="2100" dirty="0"/>
                        <a:t>(</a:t>
                      </a:r>
                      <a:r>
                        <a:rPr lang="en-US" sz="2100" dirty="0" smtClean="0"/>
                        <a:t>make-concatenation </a:t>
                      </a:r>
                      <a:r>
                        <a:rPr lang="en-US" sz="2100" dirty="0"/>
                        <a:t>m1 m2)</a:t>
                      </a:r>
                    </a:p>
                  </a:txBody>
                  <a:tcPr marL="21431" marR="21431" marT="21431" marB="21431" anchor="ctr">
                    <a:lnL>
                      <a:noFill/>
                    </a:lnL>
                    <a:lnR>
                      <a:noFill/>
                    </a:lnR>
                    <a:lnT>
                      <a:noFill/>
                    </a:lnT>
                    <a:lnB>
                      <a:noFill/>
                    </a:lnB>
                  </a:tcPr>
                </a:tc>
                <a:tc>
                  <a:txBody>
                    <a:bodyPr/>
                    <a:lstStyle/>
                    <a:p>
                      <a:pPr algn="l"/>
                      <a:r>
                        <a:rPr lang="en-US" sz="2100" dirty="0"/>
                        <a:t>Construct the </a:t>
                      </a:r>
                      <a:r>
                        <a:rPr lang="en-US" sz="2100" dirty="0" smtClean="0"/>
                        <a:t>concatenation </a:t>
                      </a:r>
                      <a:r>
                        <a:rPr lang="en-US" sz="2100" dirty="0"/>
                        <a:t>of m1 and m2.</a:t>
                      </a:r>
                    </a:p>
                  </a:txBody>
                  <a:tcPr marL="21431" marR="21431" marT="21431" marB="21431" anchor="ctr">
                    <a:lnL>
                      <a:noFill/>
                    </a:lnL>
                    <a:lnR>
                      <a:noFill/>
                    </a:lnR>
                    <a:lnT>
                      <a:noFill/>
                    </a:lnT>
                    <a:lnB>
                      <a:noFill/>
                    </a:lnB>
                  </a:tcPr>
                </a:tc>
                <a:extLst>
                  <a:ext uri="{0D108BD9-81ED-4DB2-BD59-A6C34878D82A}">
                    <a16:rowId xmlns:a16="http://schemas.microsoft.com/office/drawing/2014/main" val="1349314657"/>
                  </a:ext>
                </a:extLst>
              </a:tr>
            </a:tbl>
          </a:graphicData>
        </a:graphic>
      </p:graphicFrame>
      <p:sp>
        <p:nvSpPr>
          <p:cNvPr id="5" name="Rectangle 1"/>
          <p:cNvSpPr>
            <a:spLocks noChangeArrowheads="1"/>
          </p:cNvSpPr>
          <p:nvPr/>
        </p:nvSpPr>
        <p:spPr bwMode="auto">
          <a:xfrm>
            <a:off x="628651" y="237343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panose="020B0604020202020204" pitchFamily="34" charset="0"/>
              </a:rPr>
              <a:t/>
            </a: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17088592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630" y="953421"/>
            <a:ext cx="8716055" cy="4801314"/>
          </a:xfrm>
          <a:prstGeom prst="rect">
            <a:avLst/>
          </a:prstGeom>
        </p:spPr>
        <p:txBody>
          <a:bodyPr wrap="square">
            <a:spAutoFit/>
          </a:bodyPr>
          <a:lstStyle/>
          <a:p>
            <a:r>
              <a:rPr lang="en-US" dirty="0"/>
              <a:t>The variables are symbols. They are identified by the primitive predicate symbol?:</a:t>
            </a:r>
          </a:p>
          <a:p>
            <a:r>
              <a:rPr lang="en-US" dirty="0">
                <a:solidFill>
                  <a:srgbClr val="0070C0"/>
                </a:solidFill>
              </a:rPr>
              <a:t>(</a:t>
            </a:r>
            <a:r>
              <a:rPr lang="en-US" dirty="0" err="1">
                <a:solidFill>
                  <a:srgbClr val="0070C0"/>
                </a:solidFill>
              </a:rPr>
              <a:t>defun</a:t>
            </a:r>
            <a:r>
              <a:rPr lang="en-US" dirty="0">
                <a:solidFill>
                  <a:srgbClr val="0070C0"/>
                </a:solidFill>
              </a:rPr>
              <a:t> variable? (x) (symbol? x))</a:t>
            </a:r>
          </a:p>
          <a:p>
            <a:r>
              <a:rPr lang="en-US" dirty="0"/>
              <a:t>Two variables are the same if the symbols representing them are </a:t>
            </a:r>
            <a:r>
              <a:rPr lang="en-US" dirty="0" err="1"/>
              <a:t>eq</a:t>
            </a:r>
            <a:r>
              <a:rPr lang="en-US" dirty="0"/>
              <a:t>?:</a:t>
            </a:r>
          </a:p>
          <a:p>
            <a:r>
              <a:rPr lang="en-US" dirty="0">
                <a:solidFill>
                  <a:srgbClr val="0070C0"/>
                </a:solidFill>
              </a:rPr>
              <a:t>(</a:t>
            </a:r>
            <a:r>
              <a:rPr lang="en-US" dirty="0" err="1">
                <a:solidFill>
                  <a:srgbClr val="0070C0"/>
                </a:solidFill>
              </a:rPr>
              <a:t>defun</a:t>
            </a:r>
            <a:r>
              <a:rPr lang="en-US" dirty="0">
                <a:solidFill>
                  <a:srgbClr val="0070C0"/>
                </a:solidFill>
              </a:rPr>
              <a:t> same-variable? (v1 v2)</a:t>
            </a:r>
          </a:p>
          <a:p>
            <a:r>
              <a:rPr lang="en-US" dirty="0">
                <a:solidFill>
                  <a:srgbClr val="0070C0"/>
                </a:solidFill>
              </a:rPr>
              <a:t>  (and (variable? v1) </a:t>
            </a:r>
          </a:p>
          <a:p>
            <a:r>
              <a:rPr lang="en-US" dirty="0">
                <a:solidFill>
                  <a:srgbClr val="0070C0"/>
                </a:solidFill>
              </a:rPr>
              <a:t>           (variable? v2) </a:t>
            </a:r>
          </a:p>
          <a:p>
            <a:r>
              <a:rPr lang="en-US" dirty="0">
                <a:solidFill>
                  <a:srgbClr val="0070C0"/>
                </a:solidFill>
              </a:rPr>
              <a:t>           (</a:t>
            </a:r>
            <a:r>
              <a:rPr lang="en-US" dirty="0" err="1">
                <a:solidFill>
                  <a:srgbClr val="0070C0"/>
                </a:solidFill>
              </a:rPr>
              <a:t>eq</a:t>
            </a:r>
            <a:r>
              <a:rPr lang="en-US" dirty="0">
                <a:solidFill>
                  <a:srgbClr val="0070C0"/>
                </a:solidFill>
              </a:rPr>
              <a:t>? v1 v2)))</a:t>
            </a:r>
          </a:p>
          <a:p>
            <a:r>
              <a:rPr lang="en-US" dirty="0"/>
              <a:t>Sums and products are constructed as lists:</a:t>
            </a:r>
          </a:p>
          <a:p>
            <a:r>
              <a:rPr lang="en-US" dirty="0">
                <a:solidFill>
                  <a:srgbClr val="0070C0"/>
                </a:solidFill>
              </a:rPr>
              <a:t>(</a:t>
            </a:r>
            <a:r>
              <a:rPr lang="en-US" dirty="0" err="1">
                <a:solidFill>
                  <a:srgbClr val="0070C0"/>
                </a:solidFill>
              </a:rPr>
              <a:t>defun</a:t>
            </a:r>
            <a:r>
              <a:rPr lang="en-US" dirty="0">
                <a:solidFill>
                  <a:srgbClr val="0070C0"/>
                </a:solidFill>
              </a:rPr>
              <a:t> </a:t>
            </a:r>
            <a:r>
              <a:rPr lang="en-US" dirty="0" smtClean="0">
                <a:solidFill>
                  <a:srgbClr val="0070C0"/>
                </a:solidFill>
              </a:rPr>
              <a:t>make-union </a:t>
            </a:r>
            <a:r>
              <a:rPr lang="en-US" dirty="0">
                <a:solidFill>
                  <a:srgbClr val="0070C0"/>
                </a:solidFill>
              </a:rPr>
              <a:t>(a1 a2) (list </a:t>
            </a:r>
            <a:r>
              <a:rPr lang="en-US" dirty="0" smtClean="0">
                <a:solidFill>
                  <a:srgbClr val="0070C0"/>
                </a:solidFill>
              </a:rPr>
              <a:t>‘U </a:t>
            </a:r>
            <a:r>
              <a:rPr lang="en-US" dirty="0">
                <a:solidFill>
                  <a:srgbClr val="0070C0"/>
                </a:solidFill>
              </a:rPr>
              <a:t>a1 a2))</a:t>
            </a:r>
            <a:endParaRPr lang="en-US" dirty="0"/>
          </a:p>
          <a:p>
            <a:r>
              <a:rPr lang="en-US" dirty="0">
                <a:solidFill>
                  <a:srgbClr val="0070C0"/>
                </a:solidFill>
              </a:rPr>
              <a:t>(</a:t>
            </a:r>
            <a:r>
              <a:rPr lang="en-US" dirty="0" err="1">
                <a:solidFill>
                  <a:srgbClr val="0070C0"/>
                </a:solidFill>
              </a:rPr>
              <a:t>defun</a:t>
            </a:r>
            <a:r>
              <a:rPr lang="en-US" dirty="0">
                <a:solidFill>
                  <a:srgbClr val="0070C0"/>
                </a:solidFill>
              </a:rPr>
              <a:t> </a:t>
            </a:r>
            <a:r>
              <a:rPr lang="en-US" dirty="0" smtClean="0">
                <a:solidFill>
                  <a:srgbClr val="0070C0"/>
                </a:solidFill>
              </a:rPr>
              <a:t>make-concatenation </a:t>
            </a:r>
            <a:r>
              <a:rPr lang="en-US" dirty="0">
                <a:solidFill>
                  <a:srgbClr val="0070C0"/>
                </a:solidFill>
              </a:rPr>
              <a:t>(m1 m2) (list '* m1 m2))</a:t>
            </a:r>
          </a:p>
          <a:p>
            <a:endParaRPr lang="en-US" dirty="0"/>
          </a:p>
          <a:p>
            <a:r>
              <a:rPr lang="en-US" dirty="0"/>
              <a:t>A sum is a list whose first element is the symbol +:</a:t>
            </a:r>
          </a:p>
          <a:p>
            <a:r>
              <a:rPr lang="en-US" dirty="0">
                <a:solidFill>
                  <a:srgbClr val="0070C0"/>
                </a:solidFill>
              </a:rPr>
              <a:t>(</a:t>
            </a:r>
            <a:r>
              <a:rPr lang="en-US" dirty="0" err="1">
                <a:solidFill>
                  <a:srgbClr val="0070C0"/>
                </a:solidFill>
              </a:rPr>
              <a:t>defun</a:t>
            </a:r>
            <a:r>
              <a:rPr lang="en-US" dirty="0">
                <a:solidFill>
                  <a:srgbClr val="0070C0"/>
                </a:solidFill>
              </a:rPr>
              <a:t> </a:t>
            </a:r>
            <a:r>
              <a:rPr lang="en-US" dirty="0" smtClean="0">
                <a:solidFill>
                  <a:srgbClr val="0070C0"/>
                </a:solidFill>
              </a:rPr>
              <a:t>union? </a:t>
            </a:r>
            <a:r>
              <a:rPr lang="en-US" dirty="0">
                <a:solidFill>
                  <a:srgbClr val="0070C0"/>
                </a:solidFill>
              </a:rPr>
              <a:t>(x)</a:t>
            </a:r>
          </a:p>
          <a:p>
            <a:r>
              <a:rPr lang="en-US" dirty="0">
                <a:solidFill>
                  <a:srgbClr val="0070C0"/>
                </a:solidFill>
              </a:rPr>
              <a:t>  (and (pair? x) </a:t>
            </a:r>
          </a:p>
          <a:p>
            <a:r>
              <a:rPr lang="en-US" dirty="0">
                <a:solidFill>
                  <a:srgbClr val="0070C0"/>
                </a:solidFill>
              </a:rPr>
              <a:t>           (</a:t>
            </a:r>
            <a:r>
              <a:rPr lang="en-US" dirty="0" err="1">
                <a:solidFill>
                  <a:srgbClr val="0070C0"/>
                </a:solidFill>
              </a:rPr>
              <a:t>eq</a:t>
            </a:r>
            <a:r>
              <a:rPr lang="en-US" dirty="0">
                <a:solidFill>
                  <a:srgbClr val="0070C0"/>
                </a:solidFill>
              </a:rPr>
              <a:t>? (car x) </a:t>
            </a:r>
            <a:r>
              <a:rPr lang="en-US" dirty="0" smtClean="0">
                <a:solidFill>
                  <a:srgbClr val="0070C0"/>
                </a:solidFill>
              </a:rPr>
              <a:t>‘U)))</a:t>
            </a:r>
            <a:endParaRPr lang="en-US" dirty="0">
              <a:solidFill>
                <a:srgbClr val="0070C0"/>
              </a:solidFill>
            </a:endParaRPr>
          </a:p>
          <a:p>
            <a:r>
              <a:rPr lang="en-US" dirty="0"/>
              <a:t>The addend is the second item of the sum list:</a:t>
            </a:r>
          </a:p>
          <a:p>
            <a:r>
              <a:rPr lang="en-US" dirty="0">
                <a:solidFill>
                  <a:srgbClr val="0070C0"/>
                </a:solidFill>
              </a:rPr>
              <a:t>(</a:t>
            </a:r>
            <a:r>
              <a:rPr lang="en-US" dirty="0" err="1">
                <a:solidFill>
                  <a:srgbClr val="0070C0"/>
                </a:solidFill>
              </a:rPr>
              <a:t>defun</a:t>
            </a:r>
            <a:r>
              <a:rPr lang="en-US" dirty="0">
                <a:solidFill>
                  <a:srgbClr val="0070C0"/>
                </a:solidFill>
              </a:rPr>
              <a:t> addend (s) (</a:t>
            </a:r>
            <a:r>
              <a:rPr lang="en-US" dirty="0" err="1">
                <a:solidFill>
                  <a:srgbClr val="0070C0"/>
                </a:solidFill>
              </a:rPr>
              <a:t>cadr</a:t>
            </a:r>
            <a:r>
              <a:rPr lang="en-US" dirty="0">
                <a:solidFill>
                  <a:srgbClr val="0070C0"/>
                </a:solidFill>
              </a:rPr>
              <a:t> s))</a:t>
            </a:r>
          </a:p>
        </p:txBody>
      </p:sp>
    </p:spTree>
    <p:extLst>
      <p:ext uri="{BB962C8B-B14F-4D97-AF65-F5344CB8AC3E}">
        <p14:creationId xmlns:p14="http://schemas.microsoft.com/office/powerpoint/2010/main" val="99929208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790" y="970597"/>
            <a:ext cx="8596563" cy="4939814"/>
          </a:xfrm>
          <a:prstGeom prst="rect">
            <a:avLst/>
          </a:prstGeom>
        </p:spPr>
        <p:txBody>
          <a:bodyPr wrap="square">
            <a:spAutoFit/>
          </a:bodyPr>
          <a:lstStyle/>
          <a:p>
            <a:r>
              <a:rPr lang="en-US" sz="2100" dirty="0"/>
              <a:t>The augend is the third item of the sum list:</a:t>
            </a:r>
          </a:p>
          <a:p>
            <a:r>
              <a:rPr lang="en-US" sz="2100" dirty="0">
                <a:solidFill>
                  <a:srgbClr val="0070C0"/>
                </a:solidFill>
              </a:rPr>
              <a:t>(</a:t>
            </a:r>
            <a:r>
              <a:rPr lang="en-US" sz="2100" dirty="0" err="1">
                <a:solidFill>
                  <a:srgbClr val="0070C0"/>
                </a:solidFill>
              </a:rPr>
              <a:t>defun</a:t>
            </a:r>
            <a:r>
              <a:rPr lang="en-US" sz="2100" dirty="0">
                <a:solidFill>
                  <a:srgbClr val="0070C0"/>
                </a:solidFill>
              </a:rPr>
              <a:t> augend (s) (</a:t>
            </a:r>
            <a:r>
              <a:rPr lang="en-US" sz="2100" dirty="0" err="1">
                <a:solidFill>
                  <a:srgbClr val="0070C0"/>
                </a:solidFill>
              </a:rPr>
              <a:t>caddr</a:t>
            </a:r>
            <a:r>
              <a:rPr lang="en-US" sz="2100" dirty="0">
                <a:solidFill>
                  <a:srgbClr val="0070C0"/>
                </a:solidFill>
              </a:rPr>
              <a:t> s))</a:t>
            </a:r>
          </a:p>
          <a:p>
            <a:endParaRPr lang="en-US" sz="2100" dirty="0"/>
          </a:p>
          <a:p>
            <a:r>
              <a:rPr lang="en-US" sz="2100" dirty="0"/>
              <a:t>A product is a list whose first element is the symbol *:</a:t>
            </a:r>
          </a:p>
          <a:p>
            <a:r>
              <a:rPr lang="en-US" sz="2100" dirty="0">
                <a:solidFill>
                  <a:srgbClr val="0070C0"/>
                </a:solidFill>
              </a:rPr>
              <a:t>(</a:t>
            </a:r>
            <a:r>
              <a:rPr lang="en-US" sz="2100" dirty="0" err="1">
                <a:solidFill>
                  <a:srgbClr val="0070C0"/>
                </a:solidFill>
              </a:rPr>
              <a:t>defun</a:t>
            </a:r>
            <a:r>
              <a:rPr lang="en-US" sz="2100" dirty="0">
                <a:solidFill>
                  <a:srgbClr val="0070C0"/>
                </a:solidFill>
              </a:rPr>
              <a:t> </a:t>
            </a:r>
            <a:r>
              <a:rPr lang="en-US" sz="2100" dirty="0" smtClean="0">
                <a:solidFill>
                  <a:srgbClr val="0070C0"/>
                </a:solidFill>
              </a:rPr>
              <a:t>concatenation? </a:t>
            </a:r>
            <a:r>
              <a:rPr lang="en-US" sz="2100" dirty="0">
                <a:solidFill>
                  <a:srgbClr val="0070C0"/>
                </a:solidFill>
              </a:rPr>
              <a:t>(x)</a:t>
            </a:r>
          </a:p>
          <a:p>
            <a:r>
              <a:rPr lang="en-US" sz="2100" dirty="0">
                <a:solidFill>
                  <a:srgbClr val="0070C0"/>
                </a:solidFill>
              </a:rPr>
              <a:t>  (and (pair? x) </a:t>
            </a:r>
          </a:p>
          <a:p>
            <a:r>
              <a:rPr lang="en-US" sz="2100" dirty="0">
                <a:solidFill>
                  <a:srgbClr val="0070C0"/>
                </a:solidFill>
              </a:rPr>
              <a:t>           (</a:t>
            </a:r>
            <a:r>
              <a:rPr lang="en-US" sz="2100" dirty="0" err="1">
                <a:solidFill>
                  <a:srgbClr val="0070C0"/>
                </a:solidFill>
              </a:rPr>
              <a:t>eq</a:t>
            </a:r>
            <a:r>
              <a:rPr lang="en-US" sz="2100" dirty="0">
                <a:solidFill>
                  <a:srgbClr val="0070C0"/>
                </a:solidFill>
              </a:rPr>
              <a:t>? (car x) '*)</a:t>
            </a:r>
          </a:p>
          <a:p>
            <a:r>
              <a:rPr lang="en-US" sz="2100" dirty="0">
                <a:solidFill>
                  <a:srgbClr val="0070C0"/>
                </a:solidFill>
              </a:rPr>
              <a:t>  )</a:t>
            </a:r>
          </a:p>
          <a:p>
            <a:r>
              <a:rPr lang="en-US" sz="2100" dirty="0">
                <a:solidFill>
                  <a:srgbClr val="0070C0"/>
                </a:solidFill>
              </a:rPr>
              <a:t>)</a:t>
            </a:r>
          </a:p>
          <a:p>
            <a:endParaRPr lang="en-US" sz="2100" dirty="0"/>
          </a:p>
          <a:p>
            <a:r>
              <a:rPr lang="en-US" sz="2100" dirty="0"/>
              <a:t>The multiplier is the second item of the product list:</a:t>
            </a:r>
          </a:p>
          <a:p>
            <a:r>
              <a:rPr lang="en-US" sz="2100" dirty="0">
                <a:solidFill>
                  <a:srgbClr val="0070C0"/>
                </a:solidFill>
              </a:rPr>
              <a:t>(</a:t>
            </a:r>
            <a:r>
              <a:rPr lang="en-US" sz="2100" dirty="0" err="1" smtClean="0">
                <a:solidFill>
                  <a:srgbClr val="0070C0"/>
                </a:solidFill>
              </a:rPr>
              <a:t>defun</a:t>
            </a:r>
            <a:r>
              <a:rPr lang="en-US" sz="2100" dirty="0" smtClean="0">
                <a:solidFill>
                  <a:srgbClr val="0070C0"/>
                </a:solidFill>
              </a:rPr>
              <a:t> </a:t>
            </a:r>
            <a:r>
              <a:rPr lang="en-US" sz="2100" dirty="0" err="1" smtClean="0">
                <a:solidFill>
                  <a:srgbClr val="0070C0"/>
                </a:solidFill>
              </a:rPr>
              <a:t>multiplierE</a:t>
            </a:r>
            <a:r>
              <a:rPr lang="en-US" sz="2100" dirty="0" smtClean="0">
                <a:solidFill>
                  <a:srgbClr val="0070C0"/>
                </a:solidFill>
              </a:rPr>
              <a:t> (p</a:t>
            </a:r>
            <a:r>
              <a:rPr lang="en-US" sz="2100" dirty="0">
                <a:solidFill>
                  <a:srgbClr val="0070C0"/>
                </a:solidFill>
              </a:rPr>
              <a:t>) (</a:t>
            </a:r>
            <a:r>
              <a:rPr lang="en-US" sz="2100" dirty="0" err="1">
                <a:solidFill>
                  <a:srgbClr val="0070C0"/>
                </a:solidFill>
              </a:rPr>
              <a:t>cadr</a:t>
            </a:r>
            <a:r>
              <a:rPr lang="en-US" sz="2100" dirty="0">
                <a:solidFill>
                  <a:srgbClr val="0070C0"/>
                </a:solidFill>
              </a:rPr>
              <a:t> p))</a:t>
            </a:r>
          </a:p>
          <a:p>
            <a:endParaRPr lang="en-US" sz="2100" dirty="0"/>
          </a:p>
          <a:p>
            <a:r>
              <a:rPr lang="en-US" sz="2100" dirty="0"/>
              <a:t>The multiplicand is the third item of the product list:</a:t>
            </a:r>
          </a:p>
          <a:p>
            <a:r>
              <a:rPr lang="en-US" sz="2100" dirty="0">
                <a:solidFill>
                  <a:srgbClr val="0070C0"/>
                </a:solidFill>
              </a:rPr>
              <a:t>(</a:t>
            </a:r>
            <a:r>
              <a:rPr lang="en-US" sz="2100" dirty="0" err="1" smtClean="0">
                <a:solidFill>
                  <a:srgbClr val="0070C0"/>
                </a:solidFill>
              </a:rPr>
              <a:t>defun</a:t>
            </a:r>
            <a:r>
              <a:rPr lang="en-US" sz="2100" dirty="0" smtClean="0">
                <a:solidFill>
                  <a:srgbClr val="0070C0"/>
                </a:solidFill>
              </a:rPr>
              <a:t> </a:t>
            </a:r>
            <a:r>
              <a:rPr lang="en-US" sz="2100" dirty="0" err="1" smtClean="0">
                <a:solidFill>
                  <a:srgbClr val="0070C0"/>
                </a:solidFill>
              </a:rPr>
              <a:t>multiplicandE</a:t>
            </a:r>
            <a:r>
              <a:rPr lang="en-US" sz="2100" dirty="0" smtClean="0">
                <a:solidFill>
                  <a:srgbClr val="0070C0"/>
                </a:solidFill>
              </a:rPr>
              <a:t> (p</a:t>
            </a:r>
            <a:r>
              <a:rPr lang="en-US" sz="2100" dirty="0">
                <a:solidFill>
                  <a:srgbClr val="0070C0"/>
                </a:solidFill>
              </a:rPr>
              <a:t>) (</a:t>
            </a:r>
            <a:r>
              <a:rPr lang="en-US" sz="2100" dirty="0" err="1">
                <a:solidFill>
                  <a:srgbClr val="0070C0"/>
                </a:solidFill>
              </a:rPr>
              <a:t>caddr</a:t>
            </a:r>
            <a:r>
              <a:rPr lang="en-US" sz="2100" dirty="0">
                <a:solidFill>
                  <a:srgbClr val="0070C0"/>
                </a:solidFill>
              </a:rPr>
              <a:t> p))</a:t>
            </a:r>
          </a:p>
        </p:txBody>
      </p:sp>
    </p:spTree>
    <p:extLst>
      <p:ext uri="{BB962C8B-B14F-4D97-AF65-F5344CB8AC3E}">
        <p14:creationId xmlns:p14="http://schemas.microsoft.com/office/powerpoint/2010/main" val="355901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Chameleon box converts sound to light and controls</a:t>
            </a:r>
            <a:endParaRPr lang="en-US" b="1" dirty="0"/>
          </a:p>
        </p:txBody>
      </p:sp>
      <p:pic>
        <p:nvPicPr>
          <p:cNvPr id="4" name="Picture 3" descr="C:\Users\Aditya\Documents\IMAG0039.jpg"/>
          <p:cNvPicPr/>
          <p:nvPr/>
        </p:nvPicPr>
        <p:blipFill>
          <a:blip r:embed="rId2" cstate="print"/>
          <a:srcRect/>
          <a:stretch>
            <a:fillRect/>
          </a:stretch>
        </p:blipFill>
        <p:spPr bwMode="auto">
          <a:xfrm>
            <a:off x="609600" y="3657600"/>
            <a:ext cx="4218305" cy="2837603"/>
          </a:xfrm>
          <a:prstGeom prst="rect">
            <a:avLst/>
          </a:prstGeom>
          <a:noFill/>
          <a:ln w="9525">
            <a:noFill/>
            <a:miter lim="800000"/>
            <a:headEnd/>
            <a:tailEnd/>
          </a:ln>
        </p:spPr>
      </p:pic>
      <p:sp>
        <p:nvSpPr>
          <p:cNvPr id="5" name="Rectangle 4"/>
          <p:cNvSpPr/>
          <p:nvPr/>
        </p:nvSpPr>
        <p:spPr>
          <a:xfrm>
            <a:off x="457200" y="1295400"/>
            <a:ext cx="2514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Universal </a:t>
            </a:r>
          </a:p>
          <a:p>
            <a:pPr algn="ctr"/>
            <a:r>
              <a:rPr lang="en-US" sz="2400" b="1" dirty="0" smtClean="0">
                <a:effectLst>
                  <a:outerShdw blurRad="38100" dist="38100" dir="2700000" algn="tl">
                    <a:srgbClr val="000000">
                      <a:alpha val="43137"/>
                    </a:srgbClr>
                  </a:outerShdw>
                </a:effectLst>
              </a:rPr>
              <a:t>motion editor</a:t>
            </a:r>
            <a:endParaRPr lang="en-US" sz="2400" b="1" dirty="0">
              <a:effectLst>
                <a:outerShdw blurRad="38100" dist="38100" dir="2700000" algn="tl">
                  <a:srgbClr val="000000">
                    <a:alpha val="43137"/>
                  </a:srgbClr>
                </a:outerShdw>
              </a:effectLst>
            </a:endParaRPr>
          </a:p>
        </p:txBody>
      </p:sp>
      <p:sp>
        <p:nvSpPr>
          <p:cNvPr id="6" name="Rectangle 5"/>
          <p:cNvSpPr/>
          <p:nvPr/>
        </p:nvSpPr>
        <p:spPr>
          <a:xfrm>
            <a:off x="3674395" y="1866900"/>
            <a:ext cx="2514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MIDI</a:t>
            </a:r>
            <a:endParaRPr lang="en-US" sz="2400" b="1" dirty="0">
              <a:effectLst>
                <a:outerShdw blurRad="38100" dist="38100" dir="2700000" algn="tl">
                  <a:srgbClr val="000000">
                    <a:alpha val="43137"/>
                  </a:srgbClr>
                </a:outerShdw>
              </a:effectLst>
            </a:endParaRPr>
          </a:p>
        </p:txBody>
      </p:sp>
      <p:sp>
        <p:nvSpPr>
          <p:cNvPr id="7" name="Oval 6"/>
          <p:cNvSpPr/>
          <p:nvPr/>
        </p:nvSpPr>
        <p:spPr>
          <a:xfrm>
            <a:off x="6188995" y="3657600"/>
            <a:ext cx="745205"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7831803" y="3505200"/>
            <a:ext cx="745205"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7696200" y="4648200"/>
            <a:ext cx="745205"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6713997" y="5638800"/>
            <a:ext cx="745205"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p:cNvCxnSpPr/>
          <p:nvPr/>
        </p:nvCxnSpPr>
        <p:spPr>
          <a:xfrm flipV="1">
            <a:off x="4931695" y="4114800"/>
            <a:ext cx="12573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70675" y="3962400"/>
            <a:ext cx="2961129" cy="1123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2"/>
          </p:cNvCxnSpPr>
          <p:nvPr/>
        </p:nvCxnSpPr>
        <p:spPr>
          <a:xfrm flipV="1">
            <a:off x="4931695" y="4953000"/>
            <a:ext cx="276450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2"/>
          </p:cNvCxnSpPr>
          <p:nvPr/>
        </p:nvCxnSpPr>
        <p:spPr>
          <a:xfrm>
            <a:off x="4931695" y="5410200"/>
            <a:ext cx="178230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p:cNvCxnSpPr>
          <p:nvPr/>
        </p:nvCxnSpPr>
        <p:spPr>
          <a:xfrm>
            <a:off x="2971800" y="1866900"/>
            <a:ext cx="70259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124200" y="3009900"/>
            <a:ext cx="1127749" cy="6477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34200" y="2590800"/>
            <a:ext cx="1676400" cy="923330"/>
          </a:xfrm>
          <a:prstGeom prst="rect">
            <a:avLst/>
          </a:prstGeom>
          <a:noFill/>
        </p:spPr>
        <p:txBody>
          <a:bodyPr wrap="square" rtlCol="0">
            <a:spAutoFit/>
          </a:bodyPr>
          <a:lstStyle/>
          <a:p>
            <a:r>
              <a:rPr lang="en-US" dirty="0" smtClean="0"/>
              <a:t>Lights and controlled events</a:t>
            </a:r>
            <a:endParaRPr lang="en-US" dirty="0"/>
          </a:p>
        </p:txBody>
      </p:sp>
    </p:spTree>
    <p:extLst>
      <p:ext uri="{BB962C8B-B14F-4D97-AF65-F5344CB8AC3E}">
        <p14:creationId xmlns:p14="http://schemas.microsoft.com/office/powerpoint/2010/main" val="13038879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616" y="997054"/>
            <a:ext cx="8707856" cy="3970318"/>
          </a:xfrm>
          <a:prstGeom prst="rect">
            <a:avLst/>
          </a:prstGeom>
        </p:spPr>
        <p:txBody>
          <a:bodyPr wrap="square">
            <a:spAutoFit/>
          </a:bodyPr>
          <a:lstStyle/>
          <a:p>
            <a:r>
              <a:rPr lang="en-US" sz="2100" dirty="0"/>
              <a:t>Thus, we need only combine these with the algorithm as embodied by </a:t>
            </a:r>
            <a:r>
              <a:rPr lang="en-US" sz="2100" dirty="0" err="1"/>
              <a:t>deriv</a:t>
            </a:r>
            <a:r>
              <a:rPr lang="en-US" sz="2100" dirty="0"/>
              <a:t> in order to have a working symbolic-differentiation program.</a:t>
            </a:r>
          </a:p>
          <a:p>
            <a:r>
              <a:rPr lang="en-US" sz="2100" dirty="0"/>
              <a:t> </a:t>
            </a:r>
            <a:r>
              <a:rPr lang="en-US" sz="2100" dirty="0">
                <a:solidFill>
                  <a:srgbClr val="0070C0"/>
                </a:solidFill>
                <a:effectLst>
                  <a:outerShdw blurRad="38100" dist="38100" dir="2700000" algn="tl">
                    <a:srgbClr val="000000">
                      <a:alpha val="43137"/>
                    </a:srgbClr>
                  </a:outerShdw>
                </a:effectLst>
              </a:rPr>
              <a:t>Let us look at some examples of its behavior</a:t>
            </a:r>
            <a:r>
              <a:rPr lang="en-US" sz="2100" dirty="0"/>
              <a:t>:</a:t>
            </a:r>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a:t>
            </a:r>
            <a:r>
              <a:rPr lang="en-US" sz="2100" dirty="0" smtClean="0">
                <a:solidFill>
                  <a:srgbClr val="FF0000"/>
                </a:solidFill>
              </a:rPr>
              <a:t>'(U </a:t>
            </a:r>
            <a:r>
              <a:rPr lang="en-US" sz="2100" dirty="0">
                <a:solidFill>
                  <a:srgbClr val="FF0000"/>
                </a:solidFill>
              </a:rPr>
              <a:t>x </a:t>
            </a:r>
            <a:r>
              <a:rPr lang="en-US" sz="2100" dirty="0" smtClean="0">
                <a:solidFill>
                  <a:srgbClr val="FF0000"/>
                </a:solidFill>
              </a:rPr>
              <a:t>y) </a:t>
            </a:r>
            <a:r>
              <a:rPr lang="en-US" sz="2100" dirty="0">
                <a:solidFill>
                  <a:srgbClr val="FF0000"/>
                </a:solidFill>
              </a:rPr>
              <a:t>'x)</a:t>
            </a:r>
          </a:p>
          <a:p>
            <a:r>
              <a:rPr lang="en-US" sz="2100" dirty="0" smtClean="0"/>
              <a:t>(U e phi)</a:t>
            </a:r>
            <a:endParaRPr lang="en-US" sz="2100" dirty="0"/>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 x y) 'x)</a:t>
            </a:r>
          </a:p>
          <a:p>
            <a:r>
              <a:rPr lang="en-US" sz="2100" dirty="0" smtClean="0"/>
              <a:t>(U </a:t>
            </a:r>
            <a:r>
              <a:rPr lang="en-US" sz="2100" dirty="0"/>
              <a:t>(* </a:t>
            </a:r>
            <a:r>
              <a:rPr lang="en-US" sz="2100" dirty="0" smtClean="0"/>
              <a:t>e y) </a:t>
            </a:r>
            <a:r>
              <a:rPr lang="en-US" sz="2100" dirty="0"/>
              <a:t>(* </a:t>
            </a:r>
            <a:r>
              <a:rPr lang="en-US" sz="2100" dirty="0" smtClean="0"/>
              <a:t>0 </a:t>
            </a:r>
            <a:r>
              <a:rPr lang="en-US" sz="2100" dirty="0"/>
              <a:t>y))</a:t>
            </a:r>
          </a:p>
          <a:p>
            <a:endParaRPr lang="en-US" sz="2100" dirty="0"/>
          </a:p>
          <a:p>
            <a:r>
              <a:rPr lang="en-US" sz="2100" dirty="0">
                <a:solidFill>
                  <a:srgbClr val="FF0000"/>
                </a:solidFill>
              </a:rPr>
              <a:t>&gt; (</a:t>
            </a:r>
            <a:r>
              <a:rPr lang="en-US" sz="2100" dirty="0" err="1">
                <a:solidFill>
                  <a:srgbClr val="FF0000"/>
                </a:solidFill>
              </a:rPr>
              <a:t>deriv</a:t>
            </a:r>
            <a:r>
              <a:rPr lang="en-US" sz="2100" dirty="0">
                <a:solidFill>
                  <a:srgbClr val="FF0000"/>
                </a:solidFill>
              </a:rPr>
              <a:t> '(* </a:t>
            </a:r>
            <a:r>
              <a:rPr lang="en-US" sz="2100" dirty="0">
                <a:solidFill>
                  <a:srgbClr val="00B0F0"/>
                </a:solidFill>
              </a:rPr>
              <a:t>(* x y) </a:t>
            </a:r>
            <a:r>
              <a:rPr lang="en-US" sz="2100" dirty="0" smtClean="0">
                <a:solidFill>
                  <a:srgbClr val="00B050"/>
                </a:solidFill>
              </a:rPr>
              <a:t>(U </a:t>
            </a:r>
            <a:r>
              <a:rPr lang="en-US" sz="2100" dirty="0">
                <a:solidFill>
                  <a:srgbClr val="00B050"/>
                </a:solidFill>
              </a:rPr>
              <a:t>x </a:t>
            </a:r>
            <a:r>
              <a:rPr lang="en-US" sz="2100" dirty="0" smtClean="0">
                <a:solidFill>
                  <a:srgbClr val="00B050"/>
                </a:solidFill>
              </a:rPr>
              <a:t>y) </a:t>
            </a:r>
            <a:r>
              <a:rPr lang="en-US" sz="2100" dirty="0" smtClean="0">
                <a:solidFill>
                  <a:srgbClr val="FF0000"/>
                </a:solidFill>
              </a:rPr>
              <a:t>) </a:t>
            </a:r>
            <a:r>
              <a:rPr lang="en-US" sz="2100" dirty="0">
                <a:solidFill>
                  <a:srgbClr val="FF0000"/>
                </a:solidFill>
              </a:rPr>
              <a:t>'x</a:t>
            </a:r>
            <a:r>
              <a:rPr lang="en-US" sz="2100" dirty="0" smtClean="0">
                <a:solidFill>
                  <a:srgbClr val="FF0000"/>
                </a:solidFill>
              </a:rPr>
              <a:t>)   ;; ( </a:t>
            </a:r>
            <a:r>
              <a:rPr lang="en-US" sz="2100" dirty="0" smtClean="0">
                <a:solidFill>
                  <a:srgbClr val="00B0F0"/>
                </a:solidFill>
              </a:rPr>
              <a:t>(x*y) </a:t>
            </a:r>
            <a:r>
              <a:rPr lang="en-US" sz="2100" dirty="0" smtClean="0">
                <a:solidFill>
                  <a:srgbClr val="FF0000"/>
                </a:solidFill>
              </a:rPr>
              <a:t>* </a:t>
            </a:r>
            <a:r>
              <a:rPr lang="en-US" sz="2100" dirty="0" smtClean="0">
                <a:solidFill>
                  <a:srgbClr val="00B050"/>
                </a:solidFill>
              </a:rPr>
              <a:t>(x </a:t>
            </a:r>
            <a:r>
              <a:rPr lang="en-US" sz="2100" dirty="0">
                <a:solidFill>
                  <a:srgbClr val="00B050"/>
                </a:solidFill>
              </a:rPr>
              <a:t>U </a:t>
            </a:r>
            <a:r>
              <a:rPr lang="en-US" sz="2100" dirty="0" smtClean="0">
                <a:solidFill>
                  <a:srgbClr val="00B050"/>
                </a:solidFill>
              </a:rPr>
              <a:t>y) </a:t>
            </a:r>
            <a:r>
              <a:rPr lang="en-US" sz="2100" dirty="0" smtClean="0">
                <a:solidFill>
                  <a:srgbClr val="FF0000"/>
                </a:solidFill>
              </a:rPr>
              <a:t>) </a:t>
            </a:r>
            <a:endParaRPr lang="en-US" sz="2100" dirty="0">
              <a:solidFill>
                <a:srgbClr val="FF0000"/>
              </a:solidFill>
            </a:endParaRPr>
          </a:p>
          <a:p>
            <a:r>
              <a:rPr lang="en-US" sz="2100" b="1" i="1" dirty="0" smtClean="0">
                <a:solidFill>
                  <a:srgbClr val="00B050"/>
                </a:solidFill>
                <a:effectLst>
                  <a:outerShdw blurRad="38100" dist="38100" dir="2700000" algn="tl">
                    <a:srgbClr val="000000">
                      <a:alpha val="43137"/>
                    </a:srgbClr>
                  </a:outerShdw>
                </a:effectLst>
              </a:rPr>
              <a:t>FIND YOUR SOLUTION TO THIS LAST EXPRESSION.</a:t>
            </a:r>
          </a:p>
        </p:txBody>
      </p:sp>
      <p:sp>
        <p:nvSpPr>
          <p:cNvPr id="5" name="TextBox 4"/>
          <p:cNvSpPr txBox="1"/>
          <p:nvPr/>
        </p:nvSpPr>
        <p:spPr>
          <a:xfrm>
            <a:off x="4724400" y="2612880"/>
            <a:ext cx="1750595" cy="1384995"/>
          </a:xfrm>
          <a:prstGeom prst="rect">
            <a:avLst/>
          </a:prstGeom>
          <a:solidFill>
            <a:schemeClr val="tx2">
              <a:lumMod val="20000"/>
              <a:lumOff val="80000"/>
            </a:schemeClr>
          </a:solidFill>
        </p:spPr>
        <p:txBody>
          <a:bodyPr wrap="square" rtlCol="0">
            <a:spAutoFit/>
          </a:bodyPr>
          <a:lstStyle/>
          <a:p>
            <a:r>
              <a:rPr lang="en-US" sz="2100" dirty="0"/>
              <a:t>Expressions are correct but not simplified</a:t>
            </a:r>
          </a:p>
        </p:txBody>
      </p:sp>
      <p:sp>
        <p:nvSpPr>
          <p:cNvPr id="6" name="Rectangle 5"/>
          <p:cNvSpPr/>
          <p:nvPr/>
        </p:nvSpPr>
        <p:spPr>
          <a:xfrm>
            <a:off x="228600" y="4967372"/>
            <a:ext cx="8713872" cy="173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effectLst>
                  <a:outerShdw blurRad="38100" dist="38100" dir="2700000" algn="tl">
                    <a:srgbClr val="000000">
                      <a:alpha val="43137"/>
                    </a:srgbClr>
                  </a:outerShdw>
                </a:effectLst>
              </a:rPr>
              <a:t>Homework. </a:t>
            </a:r>
            <a:r>
              <a:rPr lang="en-US" sz="2800" dirty="0" smtClean="0"/>
              <a:t>Write a more complete symbolic </a:t>
            </a:r>
            <a:r>
              <a:rPr lang="en-US" sz="2800" dirty="0" err="1" smtClean="0"/>
              <a:t>Brzozowski</a:t>
            </a:r>
            <a:r>
              <a:rPr lang="en-US" sz="2800" dirty="0" smtClean="0"/>
              <a:t> differentiator of regular expressions with a better simplifier</a:t>
            </a:r>
            <a:endParaRPr lang="en-US" sz="2800" dirty="0"/>
          </a:p>
        </p:txBody>
      </p:sp>
      <p:sp>
        <p:nvSpPr>
          <p:cNvPr id="7" name="TextBox 6"/>
          <p:cNvSpPr txBox="1"/>
          <p:nvPr/>
        </p:nvSpPr>
        <p:spPr>
          <a:xfrm>
            <a:off x="4495800" y="6488668"/>
            <a:ext cx="3581400" cy="369332"/>
          </a:xfrm>
          <a:prstGeom prst="rect">
            <a:avLst/>
          </a:prstGeom>
          <a:solidFill>
            <a:schemeClr val="bg2"/>
          </a:solidFill>
        </p:spPr>
        <p:txBody>
          <a:bodyPr wrap="square" rtlCol="0">
            <a:spAutoFit/>
          </a:bodyPr>
          <a:lstStyle/>
          <a:p>
            <a:r>
              <a:rPr lang="en-US" dirty="0" smtClean="0"/>
              <a:t>This can be one homework project</a:t>
            </a:r>
            <a:endParaRPr lang="en-US" dirty="0"/>
          </a:p>
        </p:txBody>
      </p:sp>
    </p:spTree>
    <p:extLst>
      <p:ext uri="{BB962C8B-B14F-4D97-AF65-F5344CB8AC3E}">
        <p14:creationId xmlns:p14="http://schemas.microsoft.com/office/powerpoint/2010/main" val="13448330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47672" y="640332"/>
            <a:ext cx="5296328" cy="1112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The robot </a:t>
            </a:r>
            <a:r>
              <a:rPr lang="en-US" sz="1800" dirty="0" err="1" smtClean="0"/>
              <a:t>InMooV</a:t>
            </a:r>
            <a:r>
              <a:rPr lang="en-US" sz="1800" dirty="0" smtClean="0"/>
              <a:t> in the lab can be slightly modified to perform as this famous movie robot, Maria from Metropolis.</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5"/>
            <a:ext cx="3847672" cy="4876082"/>
          </a:xfrm>
          <a:prstGeom prst="rect">
            <a:avLst/>
          </a:prstGeom>
        </p:spPr>
      </p:pic>
      <p:sp>
        <p:nvSpPr>
          <p:cNvPr id="4" name="Title 1"/>
          <p:cNvSpPr txBox="1">
            <a:spLocks/>
          </p:cNvSpPr>
          <p:nvPr/>
        </p:nvSpPr>
        <p:spPr>
          <a:xfrm>
            <a:off x="3847672" y="0"/>
            <a:ext cx="5296328" cy="623207"/>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effectLst>
                  <a:outerShdw blurRad="38100" dist="38100" dir="2700000" algn="tl">
                    <a:srgbClr val="000000">
                      <a:alpha val="43137"/>
                    </a:srgbClr>
                  </a:outerShdw>
                </a:effectLst>
              </a:rPr>
              <a:t>Questions and Problems (7)</a:t>
            </a:r>
            <a:endParaRPr lang="en-US" sz="28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3962400" y="1696950"/>
            <a:ext cx="5105400" cy="3046988"/>
          </a:xfrm>
          <a:prstGeom prst="rect">
            <a:avLst/>
          </a:prstGeom>
        </p:spPr>
        <p:txBody>
          <a:bodyPr wrap="square">
            <a:spAutoFit/>
          </a:bodyPr>
          <a:lstStyle/>
          <a:p>
            <a:r>
              <a:rPr lang="en-US" sz="1600" dirty="0">
                <a:solidFill>
                  <a:srgbClr val="000000"/>
                </a:solidFill>
                <a:latin typeface="Georgia" panose="02040502050405020303" pitchFamily="18" charset="0"/>
              </a:rPr>
              <a:t>Fritz Lang’s </a:t>
            </a:r>
            <a:r>
              <a:rPr lang="en-US" sz="1600" i="1" dirty="0">
                <a:solidFill>
                  <a:srgbClr val="000000"/>
                </a:solidFill>
                <a:latin typeface="Georgia" panose="02040502050405020303" pitchFamily="18" charset="0"/>
              </a:rPr>
              <a:t>Metropolis</a:t>
            </a:r>
            <a:r>
              <a:rPr lang="en-US" sz="1600" dirty="0">
                <a:solidFill>
                  <a:srgbClr val="000000"/>
                </a:solidFill>
                <a:latin typeface="Georgia" panose="02040502050405020303" pitchFamily="18" charset="0"/>
              </a:rPr>
              <a:t> is a groundbreaking landmark of not just the Silent Age of cinema, but of all science fiction. Its merits and cinematic achievements are far too numerous to list here, and its influence on all of film after it almost too great to comprehend. Its Futurist/Deco production design is breathtaking to this day, and its dramatic social themes as relevant now as it was 88 years ago. It’s for these reasons that the </a:t>
            </a:r>
            <a:r>
              <a:rPr lang="en-US" sz="1600" i="1" dirty="0" err="1">
                <a:solidFill>
                  <a:srgbClr val="000000"/>
                </a:solidFill>
                <a:latin typeface="Georgia" panose="02040502050405020303" pitchFamily="18" charset="0"/>
              </a:rPr>
              <a:t>Maschinenmensch</a:t>
            </a:r>
            <a:r>
              <a:rPr lang="en-US" sz="1600" dirty="0">
                <a:solidFill>
                  <a:srgbClr val="000000"/>
                </a:solidFill>
                <a:latin typeface="Georgia" panose="02040502050405020303" pitchFamily="18" charset="0"/>
              </a:rPr>
              <a:t>, Maria’s robot double, can’t help but be ranked so highly, even though she doesn’t actually do much in the story, apart from making men fight to the death to win her favor.  </a:t>
            </a:r>
            <a:r>
              <a:rPr lang="en-US" sz="1600" i="1" dirty="0">
                <a:solidFill>
                  <a:srgbClr val="000000"/>
                </a:solidFill>
                <a:latin typeface="Georgia" panose="02040502050405020303" pitchFamily="18" charset="0"/>
              </a:rPr>
              <a:t>—S.W.</a:t>
            </a:r>
            <a:endParaRPr lang="en-US" sz="1600" dirty="0"/>
          </a:p>
        </p:txBody>
      </p:sp>
      <p:sp>
        <p:nvSpPr>
          <p:cNvPr id="8" name="TextBox 7"/>
          <p:cNvSpPr txBox="1"/>
          <p:nvPr/>
        </p:nvSpPr>
        <p:spPr>
          <a:xfrm>
            <a:off x="9418" y="4893207"/>
            <a:ext cx="4114800" cy="1384995"/>
          </a:xfrm>
          <a:prstGeom prst="rect">
            <a:avLst/>
          </a:prstGeom>
          <a:solidFill>
            <a:schemeClr val="bg2"/>
          </a:solidFill>
        </p:spPr>
        <p:txBody>
          <a:bodyPr wrap="square" rtlCol="0">
            <a:spAutoFit/>
          </a:bodyPr>
          <a:lstStyle/>
          <a:p>
            <a:pPr marL="342900" indent="-342900">
              <a:buAutoNum type="arabicPeriod"/>
            </a:pPr>
            <a:r>
              <a:rPr lang="en-US" sz="1400" dirty="0" smtClean="0"/>
              <a:t>See the movie. What is the personality of this robot? How to design motions for it.</a:t>
            </a:r>
          </a:p>
          <a:p>
            <a:pPr marL="342900" indent="-342900">
              <a:buAutoNum type="arabicPeriod"/>
            </a:pPr>
            <a:r>
              <a:rPr lang="en-US" sz="1400" dirty="0" smtClean="0"/>
              <a:t>2. Write in LISP a new editor of motions for this robot, based on the theory presented in this set of slides. How to extend regular expressions to smooth and charming motions of this robot?</a:t>
            </a:r>
            <a:endParaRPr lang="en-US" sz="1400" dirty="0"/>
          </a:p>
        </p:txBody>
      </p:sp>
      <p:sp>
        <p:nvSpPr>
          <p:cNvPr id="9" name="TextBox 8"/>
          <p:cNvSpPr txBox="1"/>
          <p:nvPr/>
        </p:nvSpPr>
        <p:spPr>
          <a:xfrm>
            <a:off x="4137061" y="4893207"/>
            <a:ext cx="4476964" cy="1384995"/>
          </a:xfrm>
          <a:prstGeom prst="rect">
            <a:avLst/>
          </a:prstGeom>
          <a:solidFill>
            <a:schemeClr val="bg2"/>
          </a:solidFill>
        </p:spPr>
        <p:txBody>
          <a:bodyPr wrap="square" rtlCol="0">
            <a:spAutoFit/>
          </a:bodyPr>
          <a:lstStyle/>
          <a:p>
            <a:r>
              <a:rPr lang="en-US" sz="1400" dirty="0" smtClean="0"/>
              <a:t>3. Use IGA to evolve the behaviors of this robot. Behaviors are specified as extended regular expressions with primitives of your choice.</a:t>
            </a:r>
          </a:p>
          <a:p>
            <a:r>
              <a:rPr lang="en-US" sz="1400" dirty="0" smtClean="0"/>
              <a:t>4. The event expression generated by a IGA is next compiled to a state machine. Create a library of these machines.</a:t>
            </a:r>
            <a:endParaRPr lang="en-US" sz="1400" dirty="0"/>
          </a:p>
        </p:txBody>
      </p:sp>
      <p:sp>
        <p:nvSpPr>
          <p:cNvPr id="10" name="TextBox 9"/>
          <p:cNvSpPr txBox="1"/>
          <p:nvPr/>
        </p:nvSpPr>
        <p:spPr>
          <a:xfrm>
            <a:off x="4495800" y="6400800"/>
            <a:ext cx="3581400" cy="369332"/>
          </a:xfrm>
          <a:prstGeom prst="rect">
            <a:avLst/>
          </a:prstGeom>
          <a:noFill/>
        </p:spPr>
        <p:txBody>
          <a:bodyPr wrap="square" rtlCol="0">
            <a:spAutoFit/>
          </a:bodyPr>
          <a:lstStyle/>
          <a:p>
            <a:r>
              <a:rPr lang="en-US" dirty="0" smtClean="0"/>
              <a:t>This can be one quarter project</a:t>
            </a:r>
            <a:endParaRPr lang="en-US" dirty="0"/>
          </a:p>
        </p:txBody>
      </p:sp>
    </p:spTree>
    <p:extLst>
      <p:ext uri="{BB962C8B-B14F-4D97-AF65-F5344CB8AC3E}">
        <p14:creationId xmlns:p14="http://schemas.microsoft.com/office/powerpoint/2010/main" val="23061766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8" y="1531468"/>
            <a:ext cx="6698751" cy="5278907"/>
          </a:xfrm>
        </p:spPr>
      </p:pic>
      <p:sp>
        <p:nvSpPr>
          <p:cNvPr id="5" name="Title 1"/>
          <p:cNvSpPr txBox="1">
            <a:spLocks/>
          </p:cNvSpPr>
          <p:nvPr/>
        </p:nvSpPr>
        <p:spPr>
          <a:xfrm>
            <a:off x="18835" y="0"/>
            <a:ext cx="5296328" cy="623207"/>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effectLst>
                  <a:outerShdw blurRad="38100" dist="38100" dir="2700000" algn="tl">
                    <a:srgbClr val="000000">
                      <a:alpha val="43137"/>
                    </a:srgbClr>
                  </a:outerShdw>
                </a:effectLst>
              </a:rPr>
              <a:t>Questions and Problems </a:t>
            </a:r>
            <a:r>
              <a:rPr lang="en-US" sz="2800" b="1" dirty="0" smtClean="0">
                <a:solidFill>
                  <a:srgbClr val="FF0000"/>
                </a:solidFill>
                <a:effectLst>
                  <a:outerShdw blurRad="38100" dist="38100" dir="2700000" algn="tl">
                    <a:srgbClr val="000000">
                      <a:alpha val="43137"/>
                    </a:srgbClr>
                  </a:outerShdw>
                </a:effectLst>
              </a:rPr>
              <a:t>(8)</a:t>
            </a:r>
            <a:endParaRPr lang="en-US" sz="2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5315163" y="0"/>
            <a:ext cx="3733800" cy="584775"/>
          </a:xfrm>
          <a:prstGeom prst="rect">
            <a:avLst/>
          </a:prstGeom>
          <a:noFill/>
        </p:spPr>
        <p:txBody>
          <a:bodyPr wrap="square" rtlCol="0">
            <a:spAutoFit/>
          </a:bodyPr>
          <a:lstStyle/>
          <a:p>
            <a:r>
              <a:rPr lang="en-US" sz="1600" dirty="0" smtClean="0"/>
              <a:t>Policemen were popular figures in pantomime theatres and puppet theatres. </a:t>
            </a:r>
            <a:endParaRPr lang="en-US" sz="1600" dirty="0"/>
          </a:p>
        </p:txBody>
      </p:sp>
      <p:sp>
        <p:nvSpPr>
          <p:cNvPr id="7" name="TextBox 6"/>
          <p:cNvSpPr txBox="1"/>
          <p:nvPr/>
        </p:nvSpPr>
        <p:spPr>
          <a:xfrm>
            <a:off x="18835" y="685800"/>
            <a:ext cx="9048965" cy="923330"/>
          </a:xfrm>
          <a:prstGeom prst="rect">
            <a:avLst/>
          </a:prstGeom>
          <a:noFill/>
        </p:spPr>
        <p:txBody>
          <a:bodyPr wrap="square" rtlCol="0">
            <a:spAutoFit/>
          </a:bodyPr>
          <a:lstStyle/>
          <a:p>
            <a:pPr marL="342900" indent="-342900">
              <a:buAutoNum type="arabicPeriod"/>
            </a:pPr>
            <a:r>
              <a:rPr lang="en-US" dirty="0" smtClean="0"/>
              <a:t>Create a set of basic behaviors of a policeman for Jimmy robot.</a:t>
            </a:r>
          </a:p>
          <a:p>
            <a:pPr marL="342900" indent="-342900">
              <a:buAutoNum type="arabicPeriod"/>
            </a:pPr>
            <a:r>
              <a:rPr lang="en-US" dirty="0" smtClean="0"/>
              <a:t>Create a simple LISP program that will use the ideas from this lecture to combine the behaviors from point 1.</a:t>
            </a:r>
            <a:endParaRPr lang="en-US" dirty="0"/>
          </a:p>
        </p:txBody>
      </p:sp>
    </p:spTree>
    <p:extLst>
      <p:ext uri="{BB962C8B-B14F-4D97-AF65-F5344CB8AC3E}">
        <p14:creationId xmlns:p14="http://schemas.microsoft.com/office/powerpoint/2010/main" val="253416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82000" cy="4572000"/>
          </a:xfrm>
          <a:solidFill>
            <a:srgbClr val="FFFF00"/>
          </a:solidFill>
          <a:ln w="76200">
            <a:solidFill>
              <a:schemeClr val="tx1"/>
            </a:solidFill>
          </a:ln>
        </p:spPr>
        <p:txBody>
          <a:bodyPr>
            <a:noAutofit/>
          </a:bodyPr>
          <a:lstStyle/>
          <a:p>
            <a:pPr algn="ctr">
              <a:buNone/>
            </a:pPr>
            <a:r>
              <a:rPr lang="en-US" sz="11500" b="1" i="1" dirty="0" smtClean="0">
                <a:solidFill>
                  <a:srgbClr val="FF0000"/>
                </a:solidFill>
                <a:effectLst>
                  <a:outerShdw blurRad="38100" dist="38100" dir="2700000" algn="tl">
                    <a:srgbClr val="000000">
                      <a:alpha val="43137"/>
                    </a:srgbClr>
                  </a:outerShdw>
                </a:effectLst>
              </a:rPr>
              <a:t>Regular Expressions</a:t>
            </a:r>
            <a:endParaRPr lang="en-US" sz="115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58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 y="7883"/>
            <a:ext cx="9130862" cy="1143000"/>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Language of Regular Expressions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smtClean="0"/>
              <a:t>We create a </a:t>
            </a:r>
            <a:r>
              <a:rPr lang="en-US" b="1" dirty="0" smtClean="0"/>
              <a:t>formal model</a:t>
            </a:r>
            <a:r>
              <a:rPr lang="en-US" dirty="0" smtClean="0"/>
              <a:t> for robot behavior.</a:t>
            </a:r>
          </a:p>
          <a:p>
            <a:endParaRPr lang="en-US" b="1" dirty="0" smtClean="0"/>
          </a:p>
          <a:p>
            <a:r>
              <a:rPr lang="en-US" b="1" dirty="0" smtClean="0"/>
              <a:t>“behavior”</a:t>
            </a:r>
            <a:r>
              <a:rPr lang="en-US" dirty="0" smtClean="0"/>
              <a:t> = input-output mapping (a relation)</a:t>
            </a:r>
          </a:p>
          <a:p>
            <a:pPr lvl="1"/>
            <a:r>
              <a:rPr lang="en-US" dirty="0" smtClean="0"/>
              <a:t>This is called </a:t>
            </a:r>
            <a:r>
              <a:rPr lang="en-US" i="1" dirty="0" smtClean="0"/>
              <a:t>Event Diagram</a:t>
            </a:r>
            <a:endParaRPr lang="en-US" dirty="0" smtClean="0"/>
          </a:p>
          <a:p>
            <a:endParaRPr lang="en-US" dirty="0" smtClean="0"/>
          </a:p>
          <a:p>
            <a:r>
              <a:rPr lang="en-US" dirty="0" smtClean="0"/>
              <a:t>Input is a sequence of </a:t>
            </a:r>
            <a:r>
              <a:rPr lang="en-US" i="1" dirty="0" smtClean="0"/>
              <a:t>symbols</a:t>
            </a:r>
            <a:r>
              <a:rPr lang="en-US" dirty="0" smtClean="0"/>
              <a:t>, output is a sequence </a:t>
            </a:r>
            <a:r>
              <a:rPr lang="en-US" i="1" dirty="0" smtClean="0"/>
              <a:t>symbols</a:t>
            </a:r>
            <a:endParaRPr lang="en-US" dirty="0" smtClean="0"/>
          </a:p>
          <a:p>
            <a:pPr lvl="1"/>
            <a:r>
              <a:rPr lang="en-US" dirty="0" smtClean="0"/>
              <a:t>Symbols are abstractions.</a:t>
            </a:r>
          </a:p>
          <a:p>
            <a:pPr lvl="1"/>
            <a:r>
              <a:rPr lang="en-US" dirty="0" smtClean="0"/>
              <a:t>They are grouped into sets</a:t>
            </a:r>
          </a:p>
          <a:p>
            <a:pPr lvl="1"/>
            <a:r>
              <a:rPr lang="en-US" dirty="0" smtClean="0"/>
              <a:t>Thus, sequences of symbols are the language L* of the symbol set S</a:t>
            </a:r>
          </a:p>
          <a:p>
            <a:endParaRPr lang="en-US" dirty="0" smtClean="0"/>
          </a:p>
          <a:p>
            <a:r>
              <a:rPr lang="en-US" dirty="0" smtClean="0"/>
              <a:t>Symbols for input (input set) I = {</a:t>
            </a:r>
            <a:r>
              <a:rPr lang="en-US" dirty="0" err="1" smtClean="0"/>
              <a:t>a_person</a:t>
            </a:r>
            <a:r>
              <a:rPr lang="en-US" dirty="0" smtClean="0"/>
              <a:t>, persons, </a:t>
            </a:r>
            <a:r>
              <a:rPr lang="en-US" dirty="0" err="1" smtClean="0"/>
              <a:t>raise_left_hand</a:t>
            </a:r>
            <a:r>
              <a:rPr lang="en-US" dirty="0" smtClean="0"/>
              <a:t>, </a:t>
            </a:r>
            <a:r>
              <a:rPr lang="en-US" dirty="0" err="1" smtClean="0"/>
              <a:t>head_turn_left</a:t>
            </a:r>
            <a:r>
              <a:rPr lang="en-US" dirty="0" smtClean="0"/>
              <a:t>, morning, day, evening, car, …}</a:t>
            </a:r>
          </a:p>
          <a:p>
            <a:endParaRPr lang="en-US" dirty="0" smtClean="0"/>
          </a:p>
          <a:p>
            <a:r>
              <a:rPr lang="en-US" dirty="0" smtClean="0"/>
              <a:t>Symbols for output (output set) O = {</a:t>
            </a:r>
            <a:r>
              <a:rPr lang="en-US" dirty="0" err="1" smtClean="0"/>
              <a:t>shake_head</a:t>
            </a:r>
            <a:r>
              <a:rPr lang="en-US" dirty="0" smtClean="0"/>
              <a:t>, </a:t>
            </a:r>
            <a:r>
              <a:rPr lang="en-US" dirty="0" err="1" smtClean="0"/>
              <a:t>wave_right_arm</a:t>
            </a:r>
            <a:r>
              <a:rPr lang="en-US" dirty="0" smtClean="0"/>
              <a:t>, </a:t>
            </a:r>
            <a:r>
              <a:rPr lang="en-US" dirty="0" err="1" smtClean="0"/>
              <a:t>waltz_box_step</a:t>
            </a:r>
            <a:r>
              <a:rPr lang="en-US" dirty="0" smtClean="0"/>
              <a:t>, </a:t>
            </a:r>
            <a:r>
              <a:rPr lang="en-US" dirty="0" err="1" smtClean="0"/>
              <a:t>waltz_travel</a:t>
            </a:r>
            <a:r>
              <a:rPr lang="en-US" dirty="0" smtClean="0"/>
              <a:t>, </a:t>
            </a:r>
            <a:r>
              <a:rPr lang="en-US" dirty="0" err="1" smtClean="0"/>
              <a:t>lights_blue_on</a:t>
            </a:r>
            <a:r>
              <a:rPr lang="en-US" dirty="0" smtClean="0"/>
              <a:t>, </a:t>
            </a:r>
            <a:r>
              <a:rPr lang="en-US" dirty="0" err="1" smtClean="0"/>
              <a:t>lights_blue_off</a:t>
            </a:r>
            <a:r>
              <a:rPr lang="en-US" dirty="0" smtClean="0"/>
              <a:t>, …}</a:t>
            </a:r>
          </a:p>
          <a:p>
            <a:pPr lvl="1"/>
            <a:endParaRPr lang="en-US" dirty="0"/>
          </a:p>
        </p:txBody>
      </p:sp>
    </p:spTree>
    <p:extLst>
      <p:ext uri="{BB962C8B-B14F-4D97-AF65-F5344CB8AC3E}">
        <p14:creationId xmlns:p14="http://schemas.microsoft.com/office/powerpoint/2010/main" val="574424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144" y="76200"/>
            <a:ext cx="4494440" cy="685800"/>
          </a:xfrm>
          <a:solidFill>
            <a:schemeClr val="bg2">
              <a:lumMod val="90000"/>
            </a:schemeClr>
          </a:solidFill>
        </p:spPr>
        <p:txBody>
          <a:bodyPr>
            <a:noAutofit/>
          </a:bodyPr>
          <a:lstStyle/>
          <a:p>
            <a:pPr marL="0" indent="0" algn="ctr">
              <a:buNone/>
            </a:pPr>
            <a:r>
              <a:rPr lang="en-US" sz="4000" dirty="0" smtClean="0"/>
              <a:t>Event Expressions</a:t>
            </a:r>
            <a:endParaRPr lang="en-US" sz="4000" dirty="0"/>
          </a:p>
        </p:txBody>
      </p:sp>
      <p:sp>
        <p:nvSpPr>
          <p:cNvPr id="4" name="Content Placeholder 2"/>
          <p:cNvSpPr txBox="1">
            <a:spLocks/>
          </p:cNvSpPr>
          <p:nvPr/>
        </p:nvSpPr>
        <p:spPr>
          <a:xfrm>
            <a:off x="1600200" y="5347109"/>
            <a:ext cx="3962400" cy="762000"/>
          </a:xfrm>
          <a:prstGeom prst="rect">
            <a:avLst/>
          </a:prstGeom>
          <a:solidFill>
            <a:schemeClr val="bg2">
              <a:lumMod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Regular Expressions</a:t>
            </a:r>
            <a:endParaRPr lang="en-US" dirty="0"/>
          </a:p>
        </p:txBody>
      </p:sp>
      <p:sp>
        <p:nvSpPr>
          <p:cNvPr id="5" name="Rectangle 4"/>
          <p:cNvSpPr/>
          <p:nvPr/>
        </p:nvSpPr>
        <p:spPr>
          <a:xfrm>
            <a:off x="262759" y="2633990"/>
            <a:ext cx="7961218" cy="523220"/>
          </a:xfrm>
          <a:prstGeom prst="rect">
            <a:avLst/>
          </a:prstGeom>
          <a:solidFill>
            <a:schemeClr val="bg2">
              <a:lumMod val="90000"/>
            </a:schemeClr>
          </a:solidFill>
        </p:spPr>
        <p:txBody>
          <a:bodyPr wrap="none">
            <a:spAutoFit/>
          </a:bodyPr>
          <a:lstStyle/>
          <a:p>
            <a:r>
              <a:rPr lang="en-US" sz="2800" dirty="0" smtClean="0"/>
              <a:t>Probabilistic Extended </a:t>
            </a:r>
            <a:r>
              <a:rPr lang="en-US" sz="2800" dirty="0"/>
              <a:t>Regular Expressions (Boolean) </a:t>
            </a:r>
          </a:p>
        </p:txBody>
      </p:sp>
      <p:sp>
        <p:nvSpPr>
          <p:cNvPr id="6" name="Down Arrow 5"/>
          <p:cNvSpPr/>
          <p:nvPr/>
        </p:nvSpPr>
        <p:spPr>
          <a:xfrm>
            <a:off x="2209800" y="4380516"/>
            <a:ext cx="303440" cy="924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209800" y="725214"/>
            <a:ext cx="303440" cy="19087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70204" y="6119620"/>
            <a:ext cx="4521396" cy="646331"/>
          </a:xfrm>
          <a:prstGeom prst="rect">
            <a:avLst/>
          </a:prstGeom>
          <a:noFill/>
        </p:spPr>
        <p:txBody>
          <a:bodyPr wrap="square" rtlCol="0">
            <a:spAutoFit/>
          </a:bodyPr>
          <a:lstStyle/>
          <a:p>
            <a:r>
              <a:rPr lang="en-US" dirty="0" smtClean="0"/>
              <a:t>Symbols (letters), Iteration (*), Concatenation (.), Union (</a:t>
            </a:r>
            <a:r>
              <a:rPr lang="en-US" dirty="0" smtClean="0">
                <a:sym typeface="Symbol"/>
              </a:rPr>
              <a:t>)</a:t>
            </a:r>
            <a:endParaRPr lang="en-US" dirty="0"/>
          </a:p>
        </p:txBody>
      </p:sp>
      <p:sp>
        <p:nvSpPr>
          <p:cNvPr id="8" name="TextBox 7"/>
          <p:cNvSpPr txBox="1"/>
          <p:nvPr/>
        </p:nvSpPr>
        <p:spPr>
          <a:xfrm>
            <a:off x="2895600" y="4519641"/>
            <a:ext cx="6063495" cy="646331"/>
          </a:xfrm>
          <a:prstGeom prst="rect">
            <a:avLst/>
          </a:prstGeom>
          <a:noFill/>
        </p:spPr>
        <p:txBody>
          <a:bodyPr wrap="square" rtlCol="0">
            <a:spAutoFit/>
          </a:bodyPr>
          <a:lstStyle/>
          <a:p>
            <a:r>
              <a:rPr lang="en-US" dirty="0" smtClean="0"/>
              <a:t>Symbols (letters), Iteration (*), Concatenation (.), Union (</a:t>
            </a:r>
            <a:r>
              <a:rPr lang="en-US" dirty="0" smtClean="0">
                <a:sym typeface="Symbol"/>
              </a:rPr>
              <a:t>), Negation (), Intersection ()</a:t>
            </a:r>
            <a:endParaRPr lang="en-US" dirty="0"/>
          </a:p>
        </p:txBody>
      </p:sp>
      <p:sp>
        <p:nvSpPr>
          <p:cNvPr id="9" name="TextBox 8"/>
          <p:cNvSpPr txBox="1"/>
          <p:nvPr/>
        </p:nvSpPr>
        <p:spPr>
          <a:xfrm>
            <a:off x="262759" y="4380517"/>
            <a:ext cx="1752600" cy="646331"/>
          </a:xfrm>
          <a:prstGeom prst="rect">
            <a:avLst/>
          </a:prstGeom>
          <a:solidFill>
            <a:srgbClr val="FFFF00"/>
          </a:solidFill>
        </p:spPr>
        <p:txBody>
          <a:bodyPr wrap="square" rtlCol="0">
            <a:spAutoFit/>
          </a:bodyPr>
          <a:lstStyle/>
          <a:p>
            <a:r>
              <a:rPr lang="en-US" dirty="0" smtClean="0"/>
              <a:t>Set theoretical semantics</a:t>
            </a:r>
            <a:endParaRPr lang="en-US" dirty="0"/>
          </a:p>
        </p:txBody>
      </p:sp>
      <p:sp>
        <p:nvSpPr>
          <p:cNvPr id="10" name="TextBox 9"/>
          <p:cNvSpPr txBox="1"/>
          <p:nvPr/>
        </p:nvSpPr>
        <p:spPr>
          <a:xfrm>
            <a:off x="262759" y="6119619"/>
            <a:ext cx="1752600" cy="646331"/>
          </a:xfrm>
          <a:prstGeom prst="rect">
            <a:avLst/>
          </a:prstGeom>
          <a:solidFill>
            <a:srgbClr val="FFFF00"/>
          </a:solidFill>
        </p:spPr>
        <p:txBody>
          <a:bodyPr wrap="square" rtlCol="0">
            <a:spAutoFit/>
          </a:bodyPr>
          <a:lstStyle/>
          <a:p>
            <a:r>
              <a:rPr lang="en-US" dirty="0" smtClean="0"/>
              <a:t>Set theoretical semantics</a:t>
            </a:r>
            <a:endParaRPr lang="en-US" dirty="0"/>
          </a:p>
        </p:txBody>
      </p:sp>
      <p:sp>
        <p:nvSpPr>
          <p:cNvPr id="11" name="TextBox 10"/>
          <p:cNvSpPr txBox="1"/>
          <p:nvPr/>
        </p:nvSpPr>
        <p:spPr>
          <a:xfrm>
            <a:off x="283779" y="819834"/>
            <a:ext cx="1752600" cy="923330"/>
          </a:xfrm>
          <a:prstGeom prst="rect">
            <a:avLst/>
          </a:prstGeom>
          <a:solidFill>
            <a:srgbClr val="FFFF00"/>
          </a:solidFill>
        </p:spPr>
        <p:txBody>
          <a:bodyPr wrap="square" rtlCol="0">
            <a:spAutoFit/>
          </a:bodyPr>
          <a:lstStyle/>
          <a:p>
            <a:r>
              <a:rPr lang="en-US" dirty="0" smtClean="0"/>
              <a:t>Sequence-operational</a:t>
            </a:r>
          </a:p>
          <a:p>
            <a:r>
              <a:rPr lang="en-US" dirty="0" smtClean="0"/>
              <a:t>semantics</a:t>
            </a:r>
            <a:endParaRPr lang="en-US" dirty="0"/>
          </a:p>
        </p:txBody>
      </p:sp>
      <p:sp>
        <p:nvSpPr>
          <p:cNvPr id="12" name="TextBox 11"/>
          <p:cNvSpPr txBox="1"/>
          <p:nvPr/>
        </p:nvSpPr>
        <p:spPr>
          <a:xfrm>
            <a:off x="2743200" y="819834"/>
            <a:ext cx="5867400" cy="646331"/>
          </a:xfrm>
          <a:prstGeom prst="rect">
            <a:avLst/>
          </a:prstGeom>
          <a:noFill/>
          <a:ln>
            <a:solidFill>
              <a:srgbClr val="FF0000"/>
            </a:solidFill>
          </a:ln>
        </p:spPr>
        <p:txBody>
          <a:bodyPr wrap="square" rtlCol="0">
            <a:spAutoFit/>
          </a:bodyPr>
          <a:lstStyle/>
          <a:p>
            <a:r>
              <a:rPr lang="en-US" dirty="0" smtClean="0"/>
              <a:t>Symbols (letters), Iteration (*), Concatenation (.), Union (</a:t>
            </a:r>
            <a:r>
              <a:rPr lang="en-US" dirty="0" smtClean="0">
                <a:sym typeface="Symbol"/>
              </a:rPr>
              <a:t>), Negation (), Intersection ()</a:t>
            </a:r>
            <a:endParaRPr lang="en-US" dirty="0"/>
          </a:p>
        </p:txBody>
      </p:sp>
      <p:sp>
        <p:nvSpPr>
          <p:cNvPr id="13" name="TextBox 12"/>
          <p:cNvSpPr txBox="1"/>
          <p:nvPr/>
        </p:nvSpPr>
        <p:spPr>
          <a:xfrm>
            <a:off x="2743200" y="1525369"/>
            <a:ext cx="6248400" cy="369332"/>
          </a:xfrm>
          <a:prstGeom prst="rect">
            <a:avLst/>
          </a:prstGeom>
          <a:noFill/>
          <a:ln>
            <a:solidFill>
              <a:srgbClr val="FF0000"/>
            </a:solidFill>
          </a:ln>
        </p:spPr>
        <p:txBody>
          <a:bodyPr wrap="square" rtlCol="0">
            <a:spAutoFit/>
          </a:bodyPr>
          <a:lstStyle/>
          <a:p>
            <a:r>
              <a:rPr lang="en-US" dirty="0" smtClean="0"/>
              <a:t>Minimum, Maximum,  Arithmetic operators, parallel operators</a:t>
            </a:r>
            <a:endParaRPr lang="en-US" dirty="0"/>
          </a:p>
        </p:txBody>
      </p:sp>
      <p:sp>
        <p:nvSpPr>
          <p:cNvPr id="14" name="TextBox 13"/>
          <p:cNvSpPr txBox="1"/>
          <p:nvPr/>
        </p:nvSpPr>
        <p:spPr>
          <a:xfrm>
            <a:off x="2779986" y="1977102"/>
            <a:ext cx="5029200" cy="369332"/>
          </a:xfrm>
          <a:prstGeom prst="rect">
            <a:avLst/>
          </a:prstGeom>
          <a:noFill/>
          <a:ln>
            <a:solidFill>
              <a:srgbClr val="FF0000"/>
            </a:solidFill>
          </a:ln>
        </p:spPr>
        <p:txBody>
          <a:bodyPr wrap="square" rtlCol="0">
            <a:spAutoFit/>
          </a:bodyPr>
          <a:lstStyle/>
          <a:p>
            <a:r>
              <a:rPr lang="en-US" dirty="0" smtClean="0"/>
              <a:t>Probabilistic  operators, spectral operators </a:t>
            </a:r>
            <a:endParaRPr lang="en-US" dirty="0"/>
          </a:p>
        </p:txBody>
      </p:sp>
      <p:sp>
        <p:nvSpPr>
          <p:cNvPr id="15" name="Rectangle 14"/>
          <p:cNvSpPr/>
          <p:nvPr/>
        </p:nvSpPr>
        <p:spPr>
          <a:xfrm>
            <a:off x="472965" y="3857297"/>
            <a:ext cx="6098721" cy="523220"/>
          </a:xfrm>
          <a:prstGeom prst="rect">
            <a:avLst/>
          </a:prstGeom>
          <a:solidFill>
            <a:schemeClr val="bg2">
              <a:lumMod val="90000"/>
            </a:schemeClr>
          </a:solidFill>
        </p:spPr>
        <p:txBody>
          <a:bodyPr wrap="none">
            <a:spAutoFit/>
          </a:bodyPr>
          <a:lstStyle/>
          <a:p>
            <a:r>
              <a:rPr lang="en-US" sz="2800" dirty="0"/>
              <a:t>Extended Regular Expressions (Boolean) </a:t>
            </a:r>
          </a:p>
        </p:txBody>
      </p:sp>
      <p:sp>
        <p:nvSpPr>
          <p:cNvPr id="16" name="TextBox 15"/>
          <p:cNvSpPr txBox="1"/>
          <p:nvPr/>
        </p:nvSpPr>
        <p:spPr>
          <a:xfrm>
            <a:off x="2835652" y="3288268"/>
            <a:ext cx="6308348" cy="369332"/>
          </a:xfrm>
          <a:prstGeom prst="rect">
            <a:avLst/>
          </a:prstGeom>
          <a:noFill/>
        </p:spPr>
        <p:txBody>
          <a:bodyPr wrap="square" rtlCol="0">
            <a:spAutoFit/>
          </a:bodyPr>
          <a:lstStyle/>
          <a:p>
            <a:r>
              <a:rPr lang="en-US" dirty="0" smtClean="0"/>
              <a:t>All operators extended to  </a:t>
            </a:r>
            <a:r>
              <a:rPr lang="en-US" dirty="0" err="1" smtClean="0"/>
              <a:t>paremeterized</a:t>
            </a:r>
            <a:r>
              <a:rPr lang="en-US" dirty="0" smtClean="0"/>
              <a:t> probabilistic operators</a:t>
            </a:r>
            <a:endParaRPr lang="en-US" dirty="0"/>
          </a:p>
        </p:txBody>
      </p:sp>
      <p:sp>
        <p:nvSpPr>
          <p:cNvPr id="17" name="Down Arrow 16"/>
          <p:cNvSpPr/>
          <p:nvPr/>
        </p:nvSpPr>
        <p:spPr>
          <a:xfrm>
            <a:off x="2170386" y="3157209"/>
            <a:ext cx="303440" cy="700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7010400" y="5026848"/>
            <a:ext cx="457200" cy="9167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15200" y="5486400"/>
            <a:ext cx="1828800" cy="369332"/>
          </a:xfrm>
          <a:prstGeom prst="rect">
            <a:avLst/>
          </a:prstGeom>
          <a:solidFill>
            <a:srgbClr val="FFFF00"/>
          </a:solidFill>
        </p:spPr>
        <p:txBody>
          <a:bodyPr wrap="square" rtlCol="0">
            <a:spAutoFit/>
          </a:bodyPr>
          <a:lstStyle/>
          <a:p>
            <a:r>
              <a:rPr lang="en-US" dirty="0" smtClean="0"/>
              <a:t>GENERALIZATION</a:t>
            </a:r>
            <a:endParaRPr lang="en-US" dirty="0"/>
          </a:p>
        </p:txBody>
      </p:sp>
    </p:spTree>
    <p:extLst>
      <p:ext uri="{BB962C8B-B14F-4D97-AF65-F5344CB8AC3E}">
        <p14:creationId xmlns:p14="http://schemas.microsoft.com/office/powerpoint/2010/main" val="242296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5254"/>
            <a:ext cx="9133490" cy="1290145"/>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Difference between Set-theoretical and Sequence-operational semantics</a:t>
            </a:r>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28600" y="1447800"/>
            <a:ext cx="5867400" cy="1384995"/>
          </a:xfrm>
          <a:prstGeom prst="rect">
            <a:avLst/>
          </a:prstGeom>
          <a:solidFill>
            <a:schemeClr val="bg2"/>
          </a:solidFill>
          <a:ln w="38100">
            <a:solidFill>
              <a:srgbClr val="FF0000"/>
            </a:solidFill>
          </a:ln>
        </p:spPr>
        <p:txBody>
          <a:bodyPr wrap="square" rtlCol="0">
            <a:spAutoFit/>
          </a:bodyPr>
          <a:lstStyle/>
          <a:p>
            <a:r>
              <a:rPr lang="en-US" sz="2800" b="1" dirty="0" smtClean="0">
                <a:effectLst>
                  <a:outerShdw blurRad="38100" dist="38100" dir="2700000" algn="tl">
                    <a:srgbClr val="000000">
                      <a:alpha val="43137"/>
                    </a:srgbClr>
                  </a:outerShdw>
                </a:effectLst>
              </a:rPr>
              <a:t>(A · B</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A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 </a:t>
            </a:r>
            <a:r>
              <a:rPr lang="en-US" sz="2800" b="1" dirty="0" smtClean="0">
                <a:effectLst>
                  <a:outerShdw blurRad="38100" dist="38100" dir="2700000" algn="tl">
                    <a:srgbClr val="000000">
                      <a:alpha val="43137"/>
                    </a:srgbClr>
                  </a:outerShdw>
                </a:effectLst>
                <a:sym typeface="Symbol"/>
              </a:rPr>
              <a:t></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 </a:t>
            </a:r>
            <a:r>
              <a:rPr lang="en-US" sz="2800" b="1" dirty="0">
                <a:effectLst>
                  <a:outerShdw blurRad="38100" dist="38100" dir="2700000" algn="tl">
                    <a:srgbClr val="000000">
                      <a:alpha val="43137"/>
                    </a:srgbClr>
                  </a:outerShdw>
                </a:effectLst>
              </a:rPr>
              <a:t>· B · A · B</a:t>
            </a:r>
            <a:r>
              <a:rPr lang="en-US" sz="2800" b="1" dirty="0" smtClean="0">
                <a:effectLst>
                  <a:outerShdw blurRad="38100" dist="38100" dir="2700000" algn="tl">
                    <a:srgbClr val="000000">
                      <a:alpha val="43137"/>
                    </a:srgbClr>
                  </a:outerShdw>
                </a:effectLst>
              </a:rPr>
              <a:t>) =  </a:t>
            </a:r>
          </a:p>
          <a:p>
            <a:r>
              <a:rPr lang="en-US" sz="2800" b="1" dirty="0" smtClean="0">
                <a:effectLst>
                  <a:outerShdw blurRad="38100" dist="38100" dir="2700000" algn="tl">
                    <a:srgbClr val="000000">
                      <a:alpha val="43137"/>
                    </a:srgbClr>
                  </a:outerShdw>
                </a:effectLst>
              </a:rPr>
              <a:t>(A</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B)</a:t>
            </a:r>
            <a:r>
              <a:rPr lang="en-US" sz="2800" b="1" dirty="0" smtClean="0">
                <a:effectLst>
                  <a:outerShdw blurRad="38100" dist="38100" dir="2700000" algn="tl">
                    <a:srgbClr val="000000">
                      <a:alpha val="43137"/>
                    </a:srgbClr>
                  </a:outerShdw>
                </a:effectLst>
              </a:rPr>
              <a:t> · (B </a:t>
            </a:r>
            <a:r>
              <a:rPr lang="en-US" sz="2800" b="1" dirty="0" smtClean="0">
                <a:effectLst>
                  <a:outerShdw blurRad="38100" dist="38100" dir="2700000" algn="tl">
                    <a:srgbClr val="000000">
                      <a:alpha val="43137"/>
                    </a:srgbClr>
                  </a:outerShdw>
                </a:effectLst>
                <a:sym typeface="Symbol"/>
              </a:rPr>
              <a:t> B)</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(A</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 A)</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 B) =</a:t>
            </a:r>
          </a:p>
          <a:p>
            <a:r>
              <a:rPr lang="en-US" sz="2800" b="1" dirty="0" smtClean="0">
                <a:effectLst>
                  <a:outerShdw blurRad="38100" dist="38100" dir="2700000" algn="tl">
                    <a:srgbClr val="000000">
                      <a:alpha val="43137"/>
                    </a:srgbClr>
                  </a:outerShdw>
                </a:effectLst>
                <a:sym typeface="Symbol"/>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 =</a:t>
            </a:r>
            <a:r>
              <a:rPr lang="en-US" sz="2800" b="1" dirty="0">
                <a:effectLst>
                  <a:outerShdw blurRad="38100" dist="38100" dir="2700000" algn="tl">
                    <a:srgbClr val="000000">
                      <a:alpha val="43137"/>
                    </a:srgbClr>
                  </a:outerShdw>
                </a:effectLst>
                <a:sym typeface="Symbol"/>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6477000" y="1447800"/>
            <a:ext cx="2438400" cy="1754326"/>
          </a:xfrm>
          <a:prstGeom prst="rect">
            <a:avLst/>
          </a:prstGeom>
          <a:noFill/>
        </p:spPr>
        <p:txBody>
          <a:bodyPr wrap="square" rtlCol="0">
            <a:spAutoFit/>
          </a:bodyPr>
          <a:lstStyle/>
          <a:p>
            <a:r>
              <a:rPr lang="en-US" dirty="0" smtClean="0"/>
              <a:t>In Set-theoretical semantics single difference creates empty set and there is no result of intersection of two motions</a:t>
            </a:r>
            <a:endParaRPr lang="en-US" dirty="0"/>
          </a:p>
        </p:txBody>
      </p:sp>
      <p:sp>
        <p:nvSpPr>
          <p:cNvPr id="6" name="TextBox 5"/>
          <p:cNvSpPr txBox="1"/>
          <p:nvPr/>
        </p:nvSpPr>
        <p:spPr>
          <a:xfrm>
            <a:off x="225972" y="3505200"/>
            <a:ext cx="5867400" cy="1384995"/>
          </a:xfrm>
          <a:prstGeom prst="rect">
            <a:avLst/>
          </a:prstGeom>
          <a:solidFill>
            <a:schemeClr val="bg2"/>
          </a:solidFill>
          <a:ln w="38100">
            <a:solidFill>
              <a:srgbClr val="FF0000"/>
            </a:solidFill>
          </a:ln>
        </p:spPr>
        <p:txBody>
          <a:bodyPr wrap="square" rtlCol="0">
            <a:spAutoFit/>
          </a:bodyPr>
          <a:lstStyle/>
          <a:p>
            <a:r>
              <a:rPr lang="en-US" sz="2800" b="1" dirty="0" smtClean="0">
                <a:effectLst>
                  <a:outerShdw blurRad="38100" dist="38100" dir="2700000" algn="tl">
                    <a:srgbClr val="000000">
                      <a:alpha val="43137"/>
                    </a:srgbClr>
                  </a:outerShdw>
                </a:effectLst>
              </a:rPr>
              <a:t>(A · B</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A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 </a:t>
            </a:r>
            <a:r>
              <a:rPr lang="en-US" sz="2800" b="1" dirty="0" smtClean="0">
                <a:effectLst>
                  <a:outerShdw blurRad="38100" dist="38100" dir="2700000" algn="tl">
                    <a:srgbClr val="000000">
                      <a:alpha val="43137"/>
                    </a:srgbClr>
                  </a:outerShdw>
                </a:effectLst>
                <a:sym typeface="Symbol"/>
              </a:rPr>
              <a:t></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 </a:t>
            </a:r>
            <a:r>
              <a:rPr lang="en-US" sz="2800" b="1" dirty="0">
                <a:effectLst>
                  <a:outerShdw blurRad="38100" dist="38100" dir="2700000" algn="tl">
                    <a:srgbClr val="000000">
                      <a:alpha val="43137"/>
                    </a:srgbClr>
                  </a:outerShdw>
                </a:effectLst>
              </a:rPr>
              <a:t>· B · A · B</a:t>
            </a:r>
            <a:r>
              <a:rPr lang="en-US" sz="2800" b="1" dirty="0" smtClean="0">
                <a:effectLst>
                  <a:outerShdw blurRad="38100" dist="38100" dir="2700000" algn="tl">
                    <a:srgbClr val="000000">
                      <a:alpha val="43137"/>
                    </a:srgbClr>
                  </a:outerShdw>
                </a:effectLst>
              </a:rPr>
              <a:t>) =  </a:t>
            </a:r>
          </a:p>
          <a:p>
            <a:r>
              <a:rPr lang="en-US" sz="2800" b="1" dirty="0" smtClean="0">
                <a:effectLst>
                  <a:outerShdw blurRad="38100" dist="38100" dir="2700000" algn="tl">
                    <a:srgbClr val="000000">
                      <a:alpha val="43137"/>
                    </a:srgbClr>
                  </a:outerShdw>
                </a:effectLst>
              </a:rPr>
              <a:t>(A</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B)</a:t>
            </a:r>
            <a:r>
              <a:rPr lang="en-US" sz="2800" b="1" dirty="0" smtClean="0">
                <a:effectLst>
                  <a:outerShdw blurRad="38100" dist="38100" dir="2700000" algn="tl">
                    <a:srgbClr val="000000">
                      <a:alpha val="43137"/>
                    </a:srgbClr>
                  </a:outerShdw>
                </a:effectLst>
              </a:rPr>
              <a:t> · (B </a:t>
            </a:r>
            <a:r>
              <a:rPr lang="en-US" sz="2800" b="1" dirty="0" smtClean="0">
                <a:effectLst>
                  <a:outerShdw blurRad="38100" dist="38100" dir="2700000" algn="tl">
                    <a:srgbClr val="000000">
                      <a:alpha val="43137"/>
                    </a:srgbClr>
                  </a:outerShdw>
                </a:effectLst>
                <a:sym typeface="Symbol"/>
              </a:rPr>
              <a:t> B)</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(A</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 A)</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a:t>
            </a:r>
            <a:r>
              <a:rPr lang="en-US" sz="2800" b="1" dirty="0">
                <a:effectLst>
                  <a:outerShdw blurRad="38100" dist="38100" dir="2700000" algn="tl">
                    <a:srgbClr val="000000">
                      <a:alpha val="43137"/>
                    </a:srgbClr>
                  </a:outerShdw>
                </a:effectLst>
                <a:sym typeface="Symbol"/>
              </a:rPr>
              <a:t> </a:t>
            </a:r>
            <a:r>
              <a:rPr lang="en-US" sz="2800" b="1" dirty="0" smtClean="0">
                <a:effectLst>
                  <a:outerShdw blurRad="38100" dist="38100" dir="2700000" algn="tl">
                    <a:srgbClr val="000000">
                      <a:alpha val="43137"/>
                    </a:srgbClr>
                  </a:outerShdw>
                </a:effectLst>
                <a:sym typeface="Symbol"/>
              </a:rPr>
              <a:t> B) =</a:t>
            </a:r>
          </a:p>
          <a:p>
            <a:r>
              <a:rPr lang="en-US" sz="2800" b="1" dirty="0" smtClean="0">
                <a:effectLst>
                  <a:outerShdw blurRad="38100" dist="38100" dir="2700000" algn="tl">
                    <a:srgbClr val="000000">
                      <a:alpha val="43137"/>
                    </a:srgbClr>
                  </a:outerShdw>
                </a:effectLst>
                <a:sym typeface="Symbol"/>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B</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6458607" y="3505200"/>
            <a:ext cx="2438400" cy="1200329"/>
          </a:xfrm>
          <a:prstGeom prst="rect">
            <a:avLst/>
          </a:prstGeom>
          <a:noFill/>
        </p:spPr>
        <p:txBody>
          <a:bodyPr wrap="square" rtlCol="0">
            <a:spAutoFit/>
          </a:bodyPr>
          <a:lstStyle/>
          <a:p>
            <a:r>
              <a:rPr lang="en-US" dirty="0" smtClean="0"/>
              <a:t>In Sequence-operational </a:t>
            </a:r>
            <a:r>
              <a:rPr lang="en-US" dirty="0"/>
              <a:t> </a:t>
            </a:r>
            <a:r>
              <a:rPr lang="en-US" dirty="0" smtClean="0"/>
              <a:t>semantics intersection of two symbols is not empty</a:t>
            </a:r>
            <a:endParaRPr lang="en-US" dirty="0"/>
          </a:p>
        </p:txBody>
      </p:sp>
      <p:sp>
        <p:nvSpPr>
          <p:cNvPr id="8" name="Right Arrow 7"/>
          <p:cNvSpPr/>
          <p:nvPr/>
        </p:nvSpPr>
        <p:spPr>
          <a:xfrm rot="1509226">
            <a:off x="1580648" y="4974273"/>
            <a:ext cx="1463209" cy="3711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3128141" y="5410200"/>
            <a:ext cx="4343400" cy="1015663"/>
          </a:xfrm>
          <a:prstGeom prst="rect">
            <a:avLst/>
          </a:prstGeom>
          <a:solidFill>
            <a:schemeClr val="bg2"/>
          </a:solidFill>
        </p:spPr>
        <p:txBody>
          <a:bodyPr wrap="square" rtlCol="0">
            <a:spAutoFit/>
          </a:bodyPr>
          <a:lstStyle/>
          <a:p>
            <a:r>
              <a:rPr lang="en-US" sz="2000" b="1" dirty="0" smtClean="0">
                <a:solidFill>
                  <a:srgbClr val="0070C0"/>
                </a:solidFill>
                <a:effectLst>
                  <a:outerShdw blurRad="38100" dist="38100" dir="2700000" algn="tl">
                    <a:srgbClr val="000000">
                      <a:alpha val="43137"/>
                    </a:srgbClr>
                  </a:outerShdw>
                </a:effectLst>
              </a:rPr>
              <a:t>Interpreted as “do nothing”, next execute  B, next execute  A, next execute B</a:t>
            </a:r>
            <a:endParaRPr lang="en-US"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39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lang="en-US" b="1" dirty="0" smtClean="0"/>
              <a:t>Regular Expressions to specify languages of motions and behaviors</a:t>
            </a:r>
            <a:endParaRPr lang="en-US" dirty="0"/>
          </a:p>
        </p:txBody>
      </p:sp>
      <p:sp>
        <p:nvSpPr>
          <p:cNvPr id="3" name="Content Placeholder 2"/>
          <p:cNvSpPr>
            <a:spLocks noGrp="1"/>
          </p:cNvSpPr>
          <p:nvPr>
            <p:ph idx="1"/>
          </p:nvPr>
        </p:nvSpPr>
        <p:spPr>
          <a:xfrm>
            <a:off x="457200" y="1371600"/>
            <a:ext cx="8382000" cy="5257800"/>
          </a:xfrm>
        </p:spPr>
        <p:txBody>
          <a:bodyPr>
            <a:normAutofit fontScale="62500" lnSpcReduction="20000"/>
          </a:bodyPr>
          <a:lstStyle/>
          <a:p>
            <a:r>
              <a:rPr lang="en-US" dirty="0" smtClean="0"/>
              <a:t>A </a:t>
            </a:r>
            <a:r>
              <a:rPr lang="en-US" i="1" dirty="0"/>
              <a:t>regular expression</a:t>
            </a:r>
            <a:r>
              <a:rPr lang="en-US" dirty="0"/>
              <a:t> is a pattern that matches one or more strings of characters from a finite alphabet. </a:t>
            </a:r>
            <a:endParaRPr lang="en-US" dirty="0" smtClean="0"/>
          </a:p>
          <a:p>
            <a:endParaRPr lang="en-US" dirty="0" smtClean="0"/>
          </a:p>
          <a:p>
            <a:r>
              <a:rPr lang="en-US" dirty="0" smtClean="0"/>
              <a:t> </a:t>
            </a:r>
            <a:r>
              <a:rPr lang="en-US" dirty="0"/>
              <a:t>Individual characters are considered regular expressions that match themselves. </a:t>
            </a:r>
            <a:endParaRPr lang="en-US" dirty="0" smtClean="0"/>
          </a:p>
          <a:p>
            <a:endParaRPr lang="en-US" dirty="0" smtClean="0"/>
          </a:p>
          <a:p>
            <a:r>
              <a:rPr lang="en-US" dirty="0" smtClean="0"/>
              <a:t>Original </a:t>
            </a:r>
            <a:r>
              <a:rPr lang="en-US" dirty="0"/>
              <a:t>regular expressions used union, concatenation and iteration operators. </a:t>
            </a:r>
            <a:endParaRPr lang="en-US" dirty="0" smtClean="0"/>
          </a:p>
          <a:p>
            <a:endParaRPr lang="en-US" dirty="0" smtClean="0"/>
          </a:p>
          <a:p>
            <a:r>
              <a:rPr lang="en-US" dirty="0" smtClean="0"/>
              <a:t>Regular </a:t>
            </a:r>
            <a:r>
              <a:rPr lang="en-US" dirty="0"/>
              <a:t>expressions were next extended by adding negation and intersection to a Boolean Algebra. </a:t>
            </a:r>
            <a:endParaRPr lang="en-US" dirty="0" smtClean="0"/>
          </a:p>
          <a:p>
            <a:endParaRPr lang="en-US" dirty="0" smtClean="0"/>
          </a:p>
          <a:p>
            <a:r>
              <a:rPr lang="en-US" dirty="0" smtClean="0"/>
              <a:t>Observe </a:t>
            </a:r>
            <a:r>
              <a:rPr lang="en-US" dirty="0"/>
              <a:t>that X</a:t>
            </a:r>
            <a:r>
              <a:rPr lang="en-US" baseline="-25000" dirty="0"/>
              <a:t>1</a:t>
            </a:r>
            <a:r>
              <a:rPr lang="en-US" dirty="0"/>
              <a:t> ∩ X</a:t>
            </a:r>
            <a:r>
              <a:rPr lang="en-US" baseline="-25000" dirty="0"/>
              <a:t>2</a:t>
            </a:r>
            <a:r>
              <a:rPr lang="en-US" dirty="0"/>
              <a:t> is an empty set for atoms X</a:t>
            </a:r>
            <a:r>
              <a:rPr lang="en-US" baseline="-25000" dirty="0"/>
              <a:t>1</a:t>
            </a:r>
            <a:r>
              <a:rPr lang="en-US" dirty="0"/>
              <a:t> </a:t>
            </a:r>
            <a:r>
              <a:rPr lang="en-US" dirty="0">
                <a:sym typeface="Symbol"/>
              </a:rPr>
              <a:t></a:t>
            </a:r>
            <a:r>
              <a:rPr lang="en-US" dirty="0"/>
              <a:t> X</a:t>
            </a:r>
            <a:r>
              <a:rPr lang="en-US" baseline="-25000" dirty="0"/>
              <a:t>2</a:t>
            </a:r>
            <a:r>
              <a:rPr lang="en-US" dirty="0"/>
              <a:t> , as the meaning of intersection operator is set-theoretical. </a:t>
            </a:r>
            <a:endParaRPr lang="en-US" dirty="0" smtClean="0"/>
          </a:p>
          <a:p>
            <a:endParaRPr lang="en-US" dirty="0" smtClean="0"/>
          </a:p>
          <a:p>
            <a:r>
              <a:rPr lang="en-US" dirty="0" smtClean="0"/>
              <a:t>Similarly </a:t>
            </a:r>
            <a:r>
              <a:rPr lang="en-US" dirty="0"/>
              <a:t>the interpretation of </a:t>
            </a:r>
            <a:r>
              <a:rPr lang="en-US" dirty="0">
                <a:sym typeface="Symbol"/>
              </a:rPr>
              <a:t></a:t>
            </a:r>
            <a:r>
              <a:rPr lang="en-US" dirty="0"/>
              <a:t> operator is set-theoretical in regular expressions, thus new symbols are not being created.  </a:t>
            </a:r>
            <a:endParaRPr lang="en-US" dirty="0" smtClean="0"/>
          </a:p>
        </p:txBody>
      </p:sp>
    </p:spTree>
    <p:extLst>
      <p:ext uri="{BB962C8B-B14F-4D97-AF65-F5344CB8AC3E}">
        <p14:creationId xmlns:p14="http://schemas.microsoft.com/office/powerpoint/2010/main" val="2567750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62600"/>
          </a:xfrm>
          <a:solidFill>
            <a:srgbClr val="FFFF00"/>
          </a:solidFill>
          <a:ln w="76200">
            <a:solidFill>
              <a:schemeClr val="tx1"/>
            </a:solidFill>
          </a:ln>
        </p:spPr>
        <p:txBody>
          <a:bodyPr>
            <a:noAutofit/>
          </a:bodyPr>
          <a:lstStyle/>
          <a:p>
            <a:pPr algn="ctr">
              <a:buNone/>
            </a:pPr>
            <a:r>
              <a:rPr lang="en-US" sz="11500" b="1" i="1" dirty="0" smtClean="0">
                <a:solidFill>
                  <a:srgbClr val="FF0000"/>
                </a:solidFill>
                <a:effectLst>
                  <a:outerShdw blurRad="38100" dist="38100" dir="2700000" algn="tl">
                    <a:srgbClr val="000000">
                      <a:alpha val="43137"/>
                    </a:srgbClr>
                  </a:outerShdw>
                </a:effectLst>
              </a:rPr>
              <a:t>Theory of Robot Theatre?</a:t>
            </a:r>
            <a:endParaRPr lang="en-US" sz="115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0907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4267200" cy="6248400"/>
          </a:xfrm>
        </p:spPr>
        <p:txBody>
          <a:bodyPr>
            <a:noAutofit/>
          </a:bodyPr>
          <a:lstStyle/>
          <a:p>
            <a:r>
              <a:rPr lang="en-US" sz="1800" b="1" i="1" dirty="0"/>
              <a:t>Greeting_1 = (</a:t>
            </a:r>
            <a:r>
              <a:rPr lang="en-US" sz="1800" b="1" i="1" dirty="0" err="1"/>
              <a:t>Wave_Hand_Up</a:t>
            </a:r>
            <a:r>
              <a:rPr lang="en-US" sz="1800" b="1" i="1" dirty="0"/>
              <a:t>  </a:t>
            </a:r>
            <a:r>
              <a:rPr lang="en-US" sz="1800" b="1" i="1" baseline="30000" dirty="0"/>
              <a:t>o</a:t>
            </a:r>
            <a:r>
              <a:rPr lang="en-US" sz="1800" b="1" i="1" dirty="0"/>
              <a:t>  </a:t>
            </a:r>
            <a:r>
              <a:rPr lang="en-US" sz="1800" b="1" i="1" dirty="0" err="1"/>
              <a:t>Wave_Hand_Down</a:t>
            </a:r>
            <a:r>
              <a:rPr lang="en-US" sz="1800" b="1" i="1" dirty="0"/>
              <a:t> ) (</a:t>
            </a:r>
            <a:r>
              <a:rPr lang="en-US" sz="1800" b="1" i="1" dirty="0" err="1"/>
              <a:t>Wave_Hand_Up</a:t>
            </a:r>
            <a:r>
              <a:rPr lang="en-US" sz="1800" b="1" i="1" dirty="0"/>
              <a:t>  </a:t>
            </a:r>
            <a:r>
              <a:rPr lang="en-US" sz="1800" b="1" i="1" baseline="30000" dirty="0"/>
              <a:t>o</a:t>
            </a:r>
            <a:r>
              <a:rPr lang="en-US" sz="1800" b="1" i="1" dirty="0"/>
              <a:t>  </a:t>
            </a:r>
            <a:r>
              <a:rPr lang="en-US" sz="1800" b="1" i="1" dirty="0" err="1"/>
              <a:t>Wave_Hand_Down</a:t>
            </a:r>
            <a:r>
              <a:rPr lang="en-US" sz="1800" b="1" i="1" dirty="0"/>
              <a:t> ) </a:t>
            </a:r>
            <a:r>
              <a:rPr lang="en-US" sz="1800" b="1" i="1" baseline="30000" dirty="0"/>
              <a:t>* </a:t>
            </a:r>
            <a:r>
              <a:rPr lang="en-US" sz="1800" b="1" i="1" dirty="0"/>
              <a:t> </a:t>
            </a:r>
            <a:r>
              <a:rPr lang="en-US" sz="1800" b="1" i="1" dirty="0">
                <a:sym typeface="Symbol"/>
              </a:rPr>
              <a:t></a:t>
            </a:r>
            <a:r>
              <a:rPr lang="en-US" sz="1800" b="1" i="1" dirty="0"/>
              <a:t> </a:t>
            </a:r>
            <a:r>
              <a:rPr lang="en-US" sz="1800" b="1" i="1" dirty="0" err="1"/>
              <a:t>Wave_Hand_Up</a:t>
            </a:r>
            <a:r>
              <a:rPr lang="en-US" sz="1800" b="1" i="1" dirty="0"/>
              <a:t>  </a:t>
            </a:r>
            <a:r>
              <a:rPr lang="en-US" sz="1800" b="1" i="1" baseline="30000" dirty="0"/>
              <a:t>o</a:t>
            </a:r>
            <a:r>
              <a:rPr lang="en-US" sz="1800" b="1" i="1" dirty="0"/>
              <a:t>   </a:t>
            </a:r>
            <a:r>
              <a:rPr lang="en-US" sz="1800" b="1" i="1" dirty="0" err="1"/>
              <a:t>Say_Hello</a:t>
            </a:r>
            <a:r>
              <a:rPr lang="en-US" sz="1800" dirty="0"/>
              <a:t>  </a:t>
            </a:r>
            <a:endParaRPr lang="en-US" sz="1800" dirty="0" smtClean="0"/>
          </a:p>
          <a:p>
            <a:endParaRPr lang="en-US" sz="1800" dirty="0"/>
          </a:p>
          <a:p>
            <a:r>
              <a:rPr lang="en-US" sz="1800" dirty="0" smtClean="0"/>
              <a:t>Which </a:t>
            </a:r>
            <a:r>
              <a:rPr lang="en-US" sz="1800" dirty="0"/>
              <a:t>means, to greet a person the robot should execute one of two actions: </a:t>
            </a:r>
            <a:endParaRPr lang="en-US" sz="1800" dirty="0" smtClean="0"/>
          </a:p>
          <a:p>
            <a:pPr lvl="1"/>
            <a:r>
              <a:rPr lang="en-US" sz="1400" u="sng" dirty="0" smtClean="0"/>
              <a:t>Action </a:t>
            </a:r>
            <a:r>
              <a:rPr lang="en-US" sz="1400" u="sng" dirty="0"/>
              <a:t>1</a:t>
            </a:r>
            <a:r>
              <a:rPr lang="en-US" sz="1400" dirty="0"/>
              <a:t>: wave hand up, follow it by waving hand down. Execute it at least once. </a:t>
            </a:r>
            <a:endParaRPr lang="en-US" sz="1400" dirty="0" smtClean="0"/>
          </a:p>
          <a:p>
            <a:pPr lvl="1"/>
            <a:r>
              <a:rPr lang="en-US" sz="1400" u="sng" dirty="0" smtClean="0"/>
              <a:t>Action </a:t>
            </a:r>
            <a:r>
              <a:rPr lang="en-US" sz="1400" u="sng" dirty="0"/>
              <a:t>2</a:t>
            </a:r>
            <a:r>
              <a:rPr lang="en-US" sz="1400" dirty="0"/>
              <a:t>: Wave hand up, next say “Hello”. The same is true for any complex events. </a:t>
            </a:r>
            <a:endParaRPr lang="en-US" sz="1400" dirty="0" smtClean="0"/>
          </a:p>
          <a:p>
            <a:r>
              <a:rPr lang="en-US" sz="1800" dirty="0" smtClean="0"/>
              <a:t>As </a:t>
            </a:r>
            <a:r>
              <a:rPr lang="en-US" sz="1800" dirty="0"/>
              <a:t>we see, the semantics of regular expressions </a:t>
            </a:r>
            <a:r>
              <a:rPr lang="en-US" sz="1800" dirty="0" smtClean="0"/>
              <a:t>is </a:t>
            </a:r>
            <a:r>
              <a:rPr lang="en-US" sz="1800" dirty="0"/>
              <a:t>used here, with atomic symbols from the terminal alphabet of basic events {</a:t>
            </a:r>
            <a:r>
              <a:rPr lang="en-US" sz="1800" b="1" i="1" dirty="0" err="1"/>
              <a:t>Wave_Hand_Down</a:t>
            </a:r>
            <a:r>
              <a:rPr lang="en-US" sz="1800" b="1" i="1" dirty="0"/>
              <a:t>,  </a:t>
            </a:r>
            <a:r>
              <a:rPr lang="en-US" sz="1800" b="1" i="1" dirty="0" err="1"/>
              <a:t>Wave_Hand_Up</a:t>
            </a:r>
            <a:r>
              <a:rPr lang="en-US" sz="1800" b="1" i="1" dirty="0"/>
              <a:t> ,   </a:t>
            </a:r>
            <a:r>
              <a:rPr lang="en-US" sz="1800" b="1" i="1" dirty="0" err="1"/>
              <a:t>Say_Hello</a:t>
            </a:r>
            <a:r>
              <a:rPr lang="en-US" sz="1800" dirty="0"/>
              <a:t>}. </a:t>
            </a:r>
            <a:endParaRPr lang="en-US" sz="1800" dirty="0" smtClean="0"/>
          </a:p>
          <a:p>
            <a:r>
              <a:rPr lang="en-US" sz="1800" dirty="0" smtClean="0"/>
              <a:t>The </a:t>
            </a:r>
            <a:r>
              <a:rPr lang="en-US" sz="1800" dirty="0"/>
              <a:t>operators used here are: concatenation (</a:t>
            </a:r>
            <a:r>
              <a:rPr lang="en-US" sz="1800" b="1" i="1" baseline="30000" dirty="0"/>
              <a:t>o</a:t>
            </a:r>
            <a:r>
              <a:rPr lang="en-US" sz="1800" dirty="0"/>
              <a:t>), union (</a:t>
            </a:r>
            <a:r>
              <a:rPr lang="en-US" sz="1800" b="1" i="1" dirty="0">
                <a:sym typeface="Symbol"/>
              </a:rPr>
              <a:t></a:t>
            </a:r>
            <a:r>
              <a:rPr lang="en-US" sz="1800" dirty="0"/>
              <a:t>) and iteration (</a:t>
            </a:r>
            <a:r>
              <a:rPr lang="en-US" sz="1800" b="1" i="1" baseline="30000" dirty="0"/>
              <a:t>*</a:t>
            </a:r>
            <a:r>
              <a:rPr lang="en-US" sz="1800" dirty="0"/>
              <a:t>). Each operator has one or two arguments. </a:t>
            </a:r>
            <a:endParaRPr lang="en-US" sz="1800" dirty="0" smtClean="0"/>
          </a:p>
          <a:p>
            <a:r>
              <a:rPr lang="en-US" sz="1800" dirty="0" smtClean="0"/>
              <a:t>So </a:t>
            </a:r>
            <a:r>
              <a:rPr lang="en-US" sz="1800" dirty="0"/>
              <a:t>far,  these expressions are the same as regular expressions. </a:t>
            </a:r>
            <a:endParaRPr lang="en-US" sz="1800" dirty="0" smtClean="0"/>
          </a:p>
        </p:txBody>
      </p:sp>
      <p:sp>
        <p:nvSpPr>
          <p:cNvPr id="5" name="Oval 4"/>
          <p:cNvSpPr/>
          <p:nvPr/>
        </p:nvSpPr>
        <p:spPr>
          <a:xfrm>
            <a:off x="6858000" y="228600"/>
            <a:ext cx="1981200" cy="609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Initial state</a:t>
            </a:r>
            <a:endParaRPr lang="en-US" sz="2000" b="1" dirty="0">
              <a:solidFill>
                <a:schemeClr val="tx1"/>
              </a:solidFill>
            </a:endParaRPr>
          </a:p>
        </p:txBody>
      </p:sp>
      <p:sp>
        <p:nvSpPr>
          <p:cNvPr id="6" name="Oval 5"/>
          <p:cNvSpPr/>
          <p:nvPr/>
        </p:nvSpPr>
        <p:spPr>
          <a:xfrm>
            <a:off x="6172200" y="20574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05800" y="25908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4648200"/>
            <a:ext cx="19050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Final state</a:t>
            </a:r>
            <a:endParaRPr lang="en-US" sz="2000" b="1" dirty="0">
              <a:solidFill>
                <a:schemeClr val="tx1"/>
              </a:solidFill>
            </a:endParaRPr>
          </a:p>
        </p:txBody>
      </p:sp>
      <p:sp>
        <p:nvSpPr>
          <p:cNvPr id="9" name="Rectangle 8"/>
          <p:cNvSpPr/>
          <p:nvPr/>
        </p:nvSpPr>
        <p:spPr>
          <a:xfrm>
            <a:off x="7292403" y="1524000"/>
            <a:ext cx="1851597" cy="369332"/>
          </a:xfrm>
          <a:prstGeom prst="rect">
            <a:avLst/>
          </a:prstGeom>
        </p:spPr>
        <p:txBody>
          <a:bodyPr wrap="none">
            <a:spAutoFit/>
          </a:bodyPr>
          <a:lstStyle/>
          <a:p>
            <a:r>
              <a:rPr lang="en-US" b="1" i="1" dirty="0" err="1" smtClean="0"/>
              <a:t>Wave_Hand_Up</a:t>
            </a:r>
            <a:r>
              <a:rPr lang="en-US" b="1" i="1" dirty="0" smtClean="0"/>
              <a:t>  </a:t>
            </a:r>
          </a:p>
        </p:txBody>
      </p:sp>
      <p:cxnSp>
        <p:nvCxnSpPr>
          <p:cNvPr id="11" name="Straight Arrow Connector 10"/>
          <p:cNvCxnSpPr>
            <a:endCxn id="7" idx="0"/>
          </p:cNvCxnSpPr>
          <p:nvPr/>
        </p:nvCxnSpPr>
        <p:spPr>
          <a:xfrm rot="16200000" flipH="1">
            <a:off x="7600950" y="1543050"/>
            <a:ext cx="1752600" cy="3429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7"/>
          </p:cNvCxnSpPr>
          <p:nvPr/>
        </p:nvCxnSpPr>
        <p:spPr>
          <a:xfrm rot="16200000" flipH="1">
            <a:off x="8007372" y="3879827"/>
            <a:ext cx="1537074" cy="17822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906161" y="3657600"/>
            <a:ext cx="1237839" cy="369332"/>
          </a:xfrm>
          <a:prstGeom prst="rect">
            <a:avLst/>
          </a:prstGeom>
        </p:spPr>
        <p:txBody>
          <a:bodyPr wrap="none">
            <a:spAutoFit/>
          </a:bodyPr>
          <a:lstStyle/>
          <a:p>
            <a:r>
              <a:rPr lang="en-US" b="1" i="1" dirty="0" err="1" smtClean="0"/>
              <a:t>Say_Hello</a:t>
            </a:r>
            <a:r>
              <a:rPr lang="en-US" dirty="0" smtClean="0"/>
              <a:t>  </a:t>
            </a:r>
          </a:p>
        </p:txBody>
      </p:sp>
      <p:sp>
        <p:nvSpPr>
          <p:cNvPr id="16" name="Oval 15"/>
          <p:cNvSpPr/>
          <p:nvPr/>
        </p:nvSpPr>
        <p:spPr>
          <a:xfrm>
            <a:off x="6172200" y="32766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6" idx="0"/>
          </p:cNvCxnSpPr>
          <p:nvPr/>
        </p:nvCxnSpPr>
        <p:spPr>
          <a:xfrm rot="5400000">
            <a:off x="6381750" y="971550"/>
            <a:ext cx="1219200" cy="9525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91200" y="990600"/>
            <a:ext cx="1851597" cy="369332"/>
          </a:xfrm>
          <a:prstGeom prst="rect">
            <a:avLst/>
          </a:prstGeom>
        </p:spPr>
        <p:txBody>
          <a:bodyPr wrap="none">
            <a:spAutoFit/>
          </a:bodyPr>
          <a:lstStyle/>
          <a:p>
            <a:r>
              <a:rPr lang="en-US" b="1" i="1" dirty="0" err="1" smtClean="0"/>
              <a:t>Wave_Hand_Up</a:t>
            </a:r>
            <a:r>
              <a:rPr lang="en-US" b="1" i="1" dirty="0" smtClean="0"/>
              <a:t>  </a:t>
            </a:r>
          </a:p>
        </p:txBody>
      </p:sp>
      <p:cxnSp>
        <p:nvCxnSpPr>
          <p:cNvPr id="21" name="Straight Arrow Connector 20"/>
          <p:cNvCxnSpPr>
            <a:endCxn id="16" idx="0"/>
          </p:cNvCxnSpPr>
          <p:nvPr/>
        </p:nvCxnSpPr>
        <p:spPr>
          <a:xfrm rot="5400000">
            <a:off x="6241466" y="2940634"/>
            <a:ext cx="609600" cy="6233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95800" y="2743200"/>
            <a:ext cx="2086212" cy="369332"/>
          </a:xfrm>
          <a:prstGeom prst="rect">
            <a:avLst/>
          </a:prstGeom>
        </p:spPr>
        <p:txBody>
          <a:bodyPr wrap="none">
            <a:spAutoFit/>
          </a:bodyPr>
          <a:lstStyle/>
          <a:p>
            <a:r>
              <a:rPr lang="en-US" b="1" i="1" dirty="0" err="1" smtClean="0"/>
              <a:t>Wave_Hand_Down</a:t>
            </a:r>
            <a:r>
              <a:rPr lang="en-US" b="1" i="1" dirty="0" smtClean="0"/>
              <a:t> </a:t>
            </a:r>
            <a:endParaRPr lang="en-US" dirty="0"/>
          </a:p>
        </p:txBody>
      </p:sp>
      <p:sp>
        <p:nvSpPr>
          <p:cNvPr id="24" name="Oval 23"/>
          <p:cNvSpPr/>
          <p:nvPr/>
        </p:nvSpPr>
        <p:spPr>
          <a:xfrm>
            <a:off x="4724400" y="52578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5"/>
            <a:endCxn id="8" idx="1"/>
          </p:cNvCxnSpPr>
          <p:nvPr/>
        </p:nvCxnSpPr>
        <p:spPr>
          <a:xfrm rot="16200000" flipH="1">
            <a:off x="6667500" y="3886993"/>
            <a:ext cx="940548" cy="76041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10400" y="3810000"/>
            <a:ext cx="457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sym typeface="Symbol"/>
              </a:rPr>
              <a:t></a:t>
            </a:r>
            <a:endParaRPr lang="en-US" sz="3200" b="1" dirty="0">
              <a:effectLst>
                <a:outerShdw blurRad="38100" dist="38100" dir="2700000" algn="tl">
                  <a:srgbClr val="000000">
                    <a:alpha val="43137"/>
                  </a:srgbClr>
                </a:outerShdw>
              </a:effectLst>
            </a:endParaRPr>
          </a:p>
        </p:txBody>
      </p:sp>
      <p:sp>
        <p:nvSpPr>
          <p:cNvPr id="29" name="Arc 28"/>
          <p:cNvSpPr/>
          <p:nvPr/>
        </p:nvSpPr>
        <p:spPr>
          <a:xfrm rot="252623" flipH="1">
            <a:off x="5093000" y="3402962"/>
            <a:ext cx="1508698" cy="3869181"/>
          </a:xfrm>
          <a:prstGeom prst="arc">
            <a:avLst>
              <a:gd name="adj1" fmla="val 15852614"/>
              <a:gd name="adj2" fmla="val 0"/>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5562600" y="5410200"/>
            <a:ext cx="1851597" cy="369332"/>
          </a:xfrm>
          <a:prstGeom prst="rect">
            <a:avLst/>
          </a:prstGeom>
        </p:spPr>
        <p:txBody>
          <a:bodyPr wrap="none">
            <a:spAutoFit/>
          </a:bodyPr>
          <a:lstStyle/>
          <a:p>
            <a:r>
              <a:rPr lang="en-US" b="1" i="1" dirty="0" err="1" smtClean="0"/>
              <a:t>Wave_Hand_Up</a:t>
            </a:r>
            <a:r>
              <a:rPr lang="en-US" b="1" i="1" dirty="0" smtClean="0"/>
              <a:t>  </a:t>
            </a:r>
          </a:p>
        </p:txBody>
      </p:sp>
      <p:sp>
        <p:nvSpPr>
          <p:cNvPr id="31" name="Arc 30"/>
          <p:cNvSpPr/>
          <p:nvPr/>
        </p:nvSpPr>
        <p:spPr>
          <a:xfrm flipH="1">
            <a:off x="6093649" y="7410004"/>
            <a:ext cx="518755" cy="45719"/>
          </a:xfrm>
          <a:prstGeom prst="arc">
            <a:avLst>
              <a:gd name="adj1" fmla="val 15852614"/>
              <a:gd name="adj2" fmla="val 0"/>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4267200" y="4191000"/>
            <a:ext cx="2086212" cy="369332"/>
          </a:xfrm>
          <a:prstGeom prst="rect">
            <a:avLst/>
          </a:prstGeom>
        </p:spPr>
        <p:txBody>
          <a:bodyPr wrap="none">
            <a:spAutoFit/>
          </a:bodyPr>
          <a:lstStyle/>
          <a:p>
            <a:r>
              <a:rPr lang="en-US" b="1" i="1" dirty="0" err="1" smtClean="0"/>
              <a:t>Wave_Hand_Down</a:t>
            </a:r>
            <a:r>
              <a:rPr lang="en-US" b="1" i="1" dirty="0" smtClean="0"/>
              <a:t> </a:t>
            </a:r>
            <a:endParaRPr lang="en-US" dirty="0"/>
          </a:p>
        </p:txBody>
      </p:sp>
      <p:sp>
        <p:nvSpPr>
          <p:cNvPr id="34" name="Freeform 33"/>
          <p:cNvSpPr/>
          <p:nvPr/>
        </p:nvSpPr>
        <p:spPr>
          <a:xfrm>
            <a:off x="5407572" y="3846786"/>
            <a:ext cx="1237593" cy="1608083"/>
          </a:xfrm>
          <a:custGeom>
            <a:avLst/>
            <a:gdLst>
              <a:gd name="connsiteX0" fmla="*/ 1182414 w 1237593"/>
              <a:gd name="connsiteY0" fmla="*/ 0 h 1608083"/>
              <a:gd name="connsiteX1" fmla="*/ 1213945 w 1237593"/>
              <a:gd name="connsiteY1" fmla="*/ 599090 h 1608083"/>
              <a:gd name="connsiteX2" fmla="*/ 1040525 w 1237593"/>
              <a:gd name="connsiteY2" fmla="*/ 930166 h 1608083"/>
              <a:gd name="connsiteX3" fmla="*/ 867104 w 1237593"/>
              <a:gd name="connsiteY3" fmla="*/ 1229711 h 1608083"/>
              <a:gd name="connsiteX4" fmla="*/ 583325 w 1237593"/>
              <a:gd name="connsiteY4" fmla="*/ 1466193 h 1608083"/>
              <a:gd name="connsiteX5" fmla="*/ 0 w 1237593"/>
              <a:gd name="connsiteY5" fmla="*/ 1608083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7593" h="1608083">
                <a:moveTo>
                  <a:pt x="1182414" y="0"/>
                </a:moveTo>
                <a:cubicBezTo>
                  <a:pt x="1210003" y="222031"/>
                  <a:pt x="1237593" y="444062"/>
                  <a:pt x="1213945" y="599090"/>
                </a:cubicBezTo>
                <a:cubicBezTo>
                  <a:pt x="1190297" y="754118"/>
                  <a:pt x="1098332" y="825063"/>
                  <a:pt x="1040525" y="930166"/>
                </a:cubicBezTo>
                <a:cubicBezTo>
                  <a:pt x="982718" y="1035269"/>
                  <a:pt x="943304" y="1140373"/>
                  <a:pt x="867104" y="1229711"/>
                </a:cubicBezTo>
                <a:cubicBezTo>
                  <a:pt x="790904" y="1319049"/>
                  <a:pt x="727842" y="1403131"/>
                  <a:pt x="583325" y="1466193"/>
                </a:cubicBezTo>
                <a:cubicBezTo>
                  <a:pt x="438808" y="1529255"/>
                  <a:pt x="219404" y="1568669"/>
                  <a:pt x="0" y="1608083"/>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431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5791200"/>
          </a:xfrm>
          <a:solidFill>
            <a:schemeClr val="bg2"/>
          </a:solidFill>
        </p:spPr>
        <p:txBody>
          <a:bodyPr>
            <a:noAutofit/>
          </a:bodyPr>
          <a:lstStyle/>
          <a:p>
            <a:pPr lvl="0"/>
            <a:r>
              <a:rPr lang="en-US" sz="9600" b="1" cap="small" dirty="0" smtClean="0">
                <a:solidFill>
                  <a:srgbClr val="FF0000"/>
                </a:solidFill>
                <a:effectLst>
                  <a:outerShdw blurRad="38100" dist="38100" dir="2700000" algn="tl">
                    <a:srgbClr val="000000">
                      <a:alpha val="43137"/>
                    </a:srgbClr>
                  </a:outerShdw>
                </a:effectLst>
              </a:rPr>
              <a:t>REVIEW OF REGULAR EXPRESSIONS</a:t>
            </a:r>
            <a:endParaRPr lang="en-US" sz="9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49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FFFF00"/>
          </a:solidFill>
        </p:spPr>
        <p:txBody>
          <a:bodyPr>
            <a:noAutofit/>
          </a:bodyPr>
          <a:lstStyle/>
          <a:p>
            <a:pPr lvl="0"/>
            <a:r>
              <a:rPr lang="en-US" b="1" cap="small" dirty="0" smtClean="0">
                <a:solidFill>
                  <a:srgbClr val="FF0000"/>
                </a:solidFill>
                <a:effectLst>
                  <a:outerShdw blurRad="38100" dist="38100" dir="2700000" algn="tl">
                    <a:srgbClr val="000000">
                      <a:alpha val="43137"/>
                    </a:srgbClr>
                  </a:outerShdw>
                </a:effectLst>
              </a:rPr>
              <a:t>REVIEW OF REGULAR EXPRESSIONS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057400"/>
            <a:ext cx="8458200" cy="4495800"/>
          </a:xfrm>
        </p:spPr>
        <p:txBody>
          <a:bodyPr>
            <a:normAutofit fontScale="55000" lnSpcReduction="20000"/>
          </a:bodyPr>
          <a:lstStyle/>
          <a:p>
            <a:r>
              <a:rPr lang="en-US" dirty="0" smtClean="0"/>
              <a:t>A </a:t>
            </a:r>
            <a:r>
              <a:rPr lang="en-US" dirty="0">
                <a:solidFill>
                  <a:srgbClr val="FF0000"/>
                </a:solidFill>
              </a:rPr>
              <a:t>regular expression </a:t>
            </a:r>
            <a:r>
              <a:rPr lang="en-US" dirty="0"/>
              <a:t>is a </a:t>
            </a:r>
            <a:r>
              <a:rPr lang="en-US" i="1" dirty="0"/>
              <a:t>pattern</a:t>
            </a:r>
            <a:r>
              <a:rPr lang="en-US" dirty="0"/>
              <a:t> that matches one or more strings of characters (symbols) from a finite alphabet.  </a:t>
            </a:r>
            <a:endParaRPr lang="en-US" dirty="0" smtClean="0"/>
          </a:p>
          <a:p>
            <a:endParaRPr lang="en-US" dirty="0"/>
          </a:p>
          <a:p>
            <a:r>
              <a:rPr lang="en-US" dirty="0" smtClean="0"/>
              <a:t>A </a:t>
            </a:r>
            <a:r>
              <a:rPr lang="en-US" dirty="0"/>
              <a:t>regular expression is composed from operators and atomic symbols/characters (e.g. letters). </a:t>
            </a:r>
            <a:endParaRPr lang="en-US" dirty="0" smtClean="0"/>
          </a:p>
          <a:p>
            <a:endParaRPr lang="en-US" dirty="0"/>
          </a:p>
          <a:p>
            <a:r>
              <a:rPr lang="en-US" dirty="0" smtClean="0"/>
              <a:t>A </a:t>
            </a:r>
            <a:r>
              <a:rPr lang="en-US" dirty="0"/>
              <a:t>regular expression corresponds to a language with certain grammar that generates this language. </a:t>
            </a:r>
            <a:endParaRPr lang="en-US" dirty="0" smtClean="0"/>
          </a:p>
          <a:p>
            <a:endParaRPr lang="en-US" dirty="0"/>
          </a:p>
          <a:p>
            <a:r>
              <a:rPr lang="en-US" dirty="0" smtClean="0"/>
              <a:t>A </a:t>
            </a:r>
            <a:r>
              <a:rPr lang="en-US" dirty="0"/>
              <a:t>language is a set of words (i.e. strings/sequences of symbols that are generated by the grammar). </a:t>
            </a:r>
            <a:endParaRPr lang="en-US" dirty="0" smtClean="0"/>
          </a:p>
          <a:p>
            <a:endParaRPr lang="en-US" dirty="0"/>
          </a:p>
          <a:p>
            <a:r>
              <a:rPr lang="en-US" dirty="0" smtClean="0"/>
              <a:t>Individual </a:t>
            </a:r>
            <a:r>
              <a:rPr lang="en-US" dirty="0">
                <a:solidFill>
                  <a:srgbClr val="FF0000"/>
                </a:solidFill>
              </a:rPr>
              <a:t>characters</a:t>
            </a:r>
            <a:r>
              <a:rPr lang="en-US" dirty="0"/>
              <a:t> are considered regular expressions that match themselves. </a:t>
            </a:r>
            <a:endParaRPr lang="en-US" dirty="0" smtClean="0"/>
          </a:p>
          <a:p>
            <a:endParaRPr lang="en-US" dirty="0"/>
          </a:p>
          <a:p>
            <a:r>
              <a:rPr lang="en-US" dirty="0" smtClean="0"/>
              <a:t>The </a:t>
            </a:r>
            <a:r>
              <a:rPr lang="en-US" dirty="0"/>
              <a:t>original regular expressions used three operators: </a:t>
            </a:r>
            <a:r>
              <a:rPr lang="en-US" i="1" dirty="0"/>
              <a:t>union</a:t>
            </a:r>
            <a:r>
              <a:rPr lang="en-US" dirty="0"/>
              <a:t> (</a:t>
            </a:r>
            <a:r>
              <a:rPr lang="en-US" dirty="0">
                <a:sym typeface="Symbol"/>
              </a:rPr>
              <a:t></a:t>
            </a:r>
            <a:r>
              <a:rPr lang="en-US" dirty="0"/>
              <a:t>), </a:t>
            </a:r>
            <a:r>
              <a:rPr lang="en-US" i="1" dirty="0"/>
              <a:t>concatenation</a:t>
            </a:r>
            <a:r>
              <a:rPr lang="en-US" dirty="0"/>
              <a:t> (symbol </a:t>
            </a:r>
            <a:r>
              <a:rPr lang="en-US" b="1" dirty="0"/>
              <a:t> </a:t>
            </a:r>
            <a:r>
              <a:rPr lang="en-US" b="1" i="1" baseline="30000" dirty="0"/>
              <a:t> </a:t>
            </a:r>
            <a:r>
              <a:rPr lang="en-US" dirty="0"/>
              <a:t>or nothing. </a:t>
            </a:r>
            <a:r>
              <a:rPr lang="en-US" dirty="0" err="1"/>
              <a:t>e.g</a:t>
            </a:r>
            <a:r>
              <a:rPr lang="en-US" dirty="0"/>
              <a:t>: a</a:t>
            </a:r>
            <a:r>
              <a:rPr lang="en-US" b="1" i="1" baseline="30000" dirty="0"/>
              <a:t> </a:t>
            </a:r>
            <a:r>
              <a:rPr lang="en-US" dirty="0"/>
              <a:t> b and </a:t>
            </a:r>
            <a:r>
              <a:rPr lang="en-US" dirty="0" err="1"/>
              <a:t>ab</a:t>
            </a:r>
            <a:r>
              <a:rPr lang="en-US" dirty="0"/>
              <a:t> are equivalent), and iteration (*). </a:t>
            </a:r>
          </a:p>
        </p:txBody>
      </p:sp>
    </p:spTree>
    <p:extLst>
      <p:ext uri="{BB962C8B-B14F-4D97-AF65-F5344CB8AC3E}">
        <p14:creationId xmlns:p14="http://schemas.microsoft.com/office/powerpoint/2010/main" val="115622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0" y="7882"/>
            <a:ext cx="9112470" cy="2430518"/>
          </a:xfrm>
          <a:solidFill>
            <a:srgbClr val="FFFF00"/>
          </a:solidFill>
        </p:spPr>
        <p:txBody>
          <a:bodyPr>
            <a:noAutofit/>
          </a:bodyPr>
          <a:lstStyle/>
          <a:p>
            <a:r>
              <a:rPr lang="en-US" sz="5400" b="1" dirty="0" smtClean="0">
                <a:solidFill>
                  <a:srgbClr val="FF0000"/>
                </a:solidFill>
                <a:effectLst>
                  <a:outerShdw blurRad="38100" dist="38100" dir="2700000" algn="tl">
                    <a:srgbClr val="000000">
                      <a:alpha val="43137"/>
                    </a:srgbClr>
                  </a:outerShdw>
                </a:effectLst>
              </a:rPr>
              <a:t>Extension of regular expressions to probabilistic regular expressions</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229600" cy="3657600"/>
          </a:xfrm>
        </p:spPr>
        <p:txBody>
          <a:bodyPr>
            <a:normAutofit fontScale="62500" lnSpcReduction="20000"/>
          </a:bodyPr>
          <a:lstStyle/>
          <a:p>
            <a:r>
              <a:rPr lang="en-US" dirty="0" smtClean="0"/>
              <a:t>For </a:t>
            </a:r>
            <a:r>
              <a:rPr lang="en-US" dirty="0"/>
              <a:t>instance, assuming that concatenation is a deterministic operator and union is a probabilistic operator with equal probabilities of both arguments, there is a probability of ½ that the robot will greet with motion </a:t>
            </a:r>
            <a:r>
              <a:rPr lang="en-US" b="1" i="1" dirty="0" err="1"/>
              <a:t>Wave_Hand_Up</a:t>
            </a:r>
            <a:r>
              <a:rPr lang="en-US" b="1" i="1" dirty="0"/>
              <a:t>  </a:t>
            </a:r>
            <a:r>
              <a:rPr lang="en-US" b="1" i="1" baseline="30000" dirty="0"/>
              <a:t>o</a:t>
            </a:r>
            <a:r>
              <a:rPr lang="en-US" b="1" i="1" dirty="0"/>
              <a:t>   </a:t>
            </a:r>
            <a:r>
              <a:rPr lang="en-US" b="1" i="1" dirty="0" err="1"/>
              <a:t>Say_Hello</a:t>
            </a:r>
            <a:r>
              <a:rPr lang="en-US" dirty="0"/>
              <a:t> .  </a:t>
            </a:r>
            <a:endParaRPr lang="en-US" dirty="0" smtClean="0"/>
          </a:p>
          <a:p>
            <a:endParaRPr lang="en-US" dirty="0"/>
          </a:p>
          <a:p>
            <a:r>
              <a:rPr lang="en-US" dirty="0" smtClean="0"/>
              <a:t>Assuming </a:t>
            </a:r>
            <a:r>
              <a:rPr lang="en-US" dirty="0"/>
              <a:t>that all operators are probabilistic operators with equal probabilities of both arguments, for event expression</a:t>
            </a:r>
            <a:r>
              <a:rPr lang="en-US" b="1" i="1" dirty="0"/>
              <a:t> </a:t>
            </a:r>
            <a:r>
              <a:rPr lang="en-US" b="1" i="1" dirty="0" err="1"/>
              <a:t>Wave_Hand_Up</a:t>
            </a:r>
            <a:r>
              <a:rPr lang="en-US" b="1" i="1" dirty="0"/>
              <a:t>  </a:t>
            </a:r>
            <a:r>
              <a:rPr lang="en-US" b="1" i="1" baseline="30000" dirty="0"/>
              <a:t>o</a:t>
            </a:r>
            <a:r>
              <a:rPr lang="en-US" b="1" i="1" dirty="0"/>
              <a:t>   </a:t>
            </a:r>
            <a:r>
              <a:rPr lang="en-US" b="1" i="1" dirty="0" err="1"/>
              <a:t>Say_Hello</a:t>
            </a:r>
            <a:r>
              <a:rPr lang="en-US" dirty="0"/>
              <a:t>   there is a probability of ½   that the robot will greet with one of the following four motions, each with the same probability: </a:t>
            </a:r>
            <a:endParaRPr lang="en-US" dirty="0" smtClean="0"/>
          </a:p>
          <a:p>
            <a:pPr lvl="1"/>
            <a:r>
              <a:rPr lang="en-US" b="1" dirty="0" smtClean="0"/>
              <a:t>(</a:t>
            </a:r>
            <a:r>
              <a:rPr lang="en-US" b="1" dirty="0"/>
              <a:t>1)</a:t>
            </a:r>
            <a:r>
              <a:rPr lang="en-US" dirty="0"/>
              <a:t>  </a:t>
            </a:r>
            <a:r>
              <a:rPr lang="en-US" b="1" i="1" dirty="0" err="1"/>
              <a:t>Wave_Hand_Up</a:t>
            </a:r>
            <a:r>
              <a:rPr lang="en-US" b="1" i="1" dirty="0"/>
              <a:t>  </a:t>
            </a:r>
            <a:r>
              <a:rPr lang="en-US" b="1" i="1" baseline="30000" dirty="0"/>
              <a:t>o</a:t>
            </a:r>
            <a:r>
              <a:rPr lang="en-US" b="1" i="1" dirty="0"/>
              <a:t>   </a:t>
            </a:r>
            <a:r>
              <a:rPr lang="en-US" b="1" i="1" dirty="0" err="1"/>
              <a:t>Say_Hello</a:t>
            </a:r>
            <a:r>
              <a:rPr lang="en-US" dirty="0"/>
              <a:t> </a:t>
            </a:r>
            <a:r>
              <a:rPr lang="en-US" dirty="0" smtClean="0"/>
              <a:t>,</a:t>
            </a:r>
          </a:p>
          <a:p>
            <a:pPr lvl="1"/>
            <a:r>
              <a:rPr lang="en-US" b="1" dirty="0" smtClean="0"/>
              <a:t>(</a:t>
            </a:r>
            <a:r>
              <a:rPr lang="en-US" b="1" dirty="0"/>
              <a:t>2)</a:t>
            </a:r>
            <a:r>
              <a:rPr lang="en-US" b="1" i="1" dirty="0"/>
              <a:t> </a:t>
            </a:r>
            <a:r>
              <a:rPr lang="en-US" b="1" i="1" dirty="0" err="1"/>
              <a:t>Wave_Hand_Up</a:t>
            </a:r>
            <a:r>
              <a:rPr lang="en-US" b="1" i="1" dirty="0"/>
              <a:t> , </a:t>
            </a:r>
            <a:endParaRPr lang="en-US" b="1" i="1" dirty="0" smtClean="0"/>
          </a:p>
          <a:p>
            <a:pPr lvl="1"/>
            <a:r>
              <a:rPr lang="en-US" b="1" dirty="0" smtClean="0"/>
              <a:t>(</a:t>
            </a:r>
            <a:r>
              <a:rPr lang="en-US" b="1" dirty="0"/>
              <a:t>3)</a:t>
            </a:r>
            <a:r>
              <a:rPr lang="en-US" b="1" i="1" dirty="0"/>
              <a:t>  </a:t>
            </a:r>
            <a:r>
              <a:rPr lang="en-US" b="1" i="1" dirty="0" err="1"/>
              <a:t>Say_Hello</a:t>
            </a:r>
            <a:r>
              <a:rPr lang="en-US" b="1" i="1" dirty="0"/>
              <a:t> </a:t>
            </a:r>
            <a:r>
              <a:rPr lang="en-US" b="1" i="1" dirty="0" smtClean="0"/>
              <a:t>,</a:t>
            </a:r>
          </a:p>
          <a:p>
            <a:pPr lvl="1"/>
            <a:r>
              <a:rPr lang="en-US" b="1" i="1" dirty="0" smtClean="0"/>
              <a:t> </a:t>
            </a:r>
            <a:r>
              <a:rPr lang="en-US" b="1" dirty="0"/>
              <a:t>(4)</a:t>
            </a:r>
            <a:r>
              <a:rPr lang="en-US" b="1" i="1" dirty="0"/>
              <a:t> </a:t>
            </a:r>
            <a:r>
              <a:rPr lang="en-US" dirty="0"/>
              <a:t>Nothing will happen. </a:t>
            </a:r>
          </a:p>
        </p:txBody>
      </p:sp>
    </p:spTree>
    <p:extLst>
      <p:ext uri="{BB962C8B-B14F-4D97-AF65-F5344CB8AC3E}">
        <p14:creationId xmlns:p14="http://schemas.microsoft.com/office/powerpoint/2010/main" val="4181216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5791200"/>
          </a:xfrm>
          <a:solidFill>
            <a:schemeClr val="bg2"/>
          </a:solidFill>
        </p:spPr>
        <p:txBody>
          <a:bodyPr>
            <a:noAutofit/>
          </a:bodyPr>
          <a:lstStyle/>
          <a:p>
            <a:pPr lvl="0"/>
            <a:r>
              <a:rPr lang="en-US" sz="7200" b="1" cap="small" dirty="0" smtClean="0">
                <a:solidFill>
                  <a:srgbClr val="FF0000"/>
                </a:solidFill>
                <a:effectLst>
                  <a:outerShdw blurRad="38100" dist="38100" dir="2700000" algn="tl">
                    <a:srgbClr val="000000">
                      <a:alpha val="43137"/>
                    </a:srgbClr>
                  </a:outerShdw>
                </a:effectLst>
              </a:rPr>
              <a:t>CONVERTING</a:t>
            </a:r>
            <a:br>
              <a:rPr lang="en-US" sz="7200" b="1" cap="small" dirty="0" smtClean="0">
                <a:solidFill>
                  <a:srgbClr val="FF0000"/>
                </a:solidFill>
                <a:effectLst>
                  <a:outerShdw blurRad="38100" dist="38100" dir="2700000" algn="tl">
                    <a:srgbClr val="000000">
                      <a:alpha val="43137"/>
                    </a:srgbClr>
                  </a:outerShdw>
                </a:effectLst>
              </a:rPr>
            </a:br>
            <a:r>
              <a:rPr lang="en-US" sz="7200" b="1" cap="small" dirty="0" smtClean="0">
                <a:solidFill>
                  <a:srgbClr val="FF0000"/>
                </a:solidFill>
                <a:effectLst>
                  <a:outerShdw blurRad="38100" dist="38100" dir="2700000" algn="tl">
                    <a:srgbClr val="000000">
                      <a:alpha val="43137"/>
                    </a:srgbClr>
                  </a:outerShdw>
                </a:effectLst>
              </a:rPr>
              <a:t>REGULAR EXPRESSIONS </a:t>
            </a:r>
            <a:br>
              <a:rPr lang="en-US" sz="7200" b="1" cap="small" dirty="0" smtClean="0">
                <a:solidFill>
                  <a:srgbClr val="FF0000"/>
                </a:solidFill>
                <a:effectLst>
                  <a:outerShdw blurRad="38100" dist="38100" dir="2700000" algn="tl">
                    <a:srgbClr val="000000">
                      <a:alpha val="43137"/>
                    </a:srgbClr>
                  </a:outerShdw>
                </a:effectLst>
              </a:rPr>
            </a:br>
            <a:r>
              <a:rPr lang="en-US" sz="7200" b="1" cap="small" dirty="0" smtClean="0">
                <a:solidFill>
                  <a:srgbClr val="FF0000"/>
                </a:solidFill>
                <a:effectLst>
                  <a:outerShdw blurRad="38100" dist="38100" dir="2700000" algn="tl">
                    <a:srgbClr val="000000">
                      <a:alpha val="43137"/>
                    </a:srgbClr>
                  </a:outerShdw>
                </a:effectLst>
              </a:rPr>
              <a:t>TO AUTOMATA</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536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FFFF00"/>
          </a:solidFill>
        </p:spPr>
        <p:txBody>
          <a:bodyPr>
            <a:noAutofit/>
          </a:bodyPr>
          <a:lstStyle/>
          <a:p>
            <a:pPr lvl="0"/>
            <a:r>
              <a:rPr lang="en-US" sz="6600" b="1" dirty="0">
                <a:solidFill>
                  <a:srgbClr val="FF0000"/>
                </a:solidFill>
                <a:effectLst>
                  <a:outerShdw blurRad="38100" dist="38100" dir="2700000" algn="tl">
                    <a:srgbClr val="000000">
                      <a:alpha val="43137"/>
                    </a:srgbClr>
                  </a:outerShdw>
                </a:effectLst>
              </a:rPr>
              <a:t>Synthesis </a:t>
            </a:r>
            <a:r>
              <a:rPr lang="en-US" sz="6600" b="1" dirty="0" smtClean="0">
                <a:solidFill>
                  <a:srgbClr val="FF0000"/>
                </a:solidFill>
                <a:effectLst>
                  <a:outerShdw blurRad="38100" dist="38100" dir="2700000" algn="tl">
                    <a:srgbClr val="000000">
                      <a:alpha val="43137"/>
                    </a:srgbClr>
                  </a:outerShdw>
                </a:effectLst>
              </a:rPr>
              <a:t> with </a:t>
            </a:r>
            <a:r>
              <a:rPr lang="en-US" sz="6600" b="1" cap="small" dirty="0" err="1" smtClean="0">
                <a:solidFill>
                  <a:srgbClr val="FF0000"/>
                </a:solidFill>
                <a:effectLst>
                  <a:outerShdw blurRad="38100" dist="38100" dir="2700000" algn="tl">
                    <a:srgbClr val="000000">
                      <a:alpha val="43137"/>
                    </a:srgbClr>
                  </a:outerShdw>
                </a:effectLst>
              </a:rPr>
              <a:t>Brzozowski’s</a:t>
            </a:r>
            <a:r>
              <a:rPr lang="en-US" sz="6600" b="1" cap="small" dirty="0" smtClean="0">
                <a:solidFill>
                  <a:srgbClr val="FF0000"/>
                </a:solidFill>
                <a:effectLst>
                  <a:outerShdw blurRad="38100" dist="38100" dir="2700000" algn="tl">
                    <a:srgbClr val="000000">
                      <a:alpha val="43137"/>
                    </a:srgbClr>
                  </a:outerShdw>
                </a:effectLst>
              </a:rPr>
              <a:t> Method</a:t>
            </a:r>
            <a:endParaRPr lang="en-US" sz="6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57400"/>
            <a:ext cx="8382000" cy="4602163"/>
          </a:xfrm>
        </p:spPr>
        <p:txBody>
          <a:bodyPr>
            <a:noAutofit/>
          </a:bodyPr>
          <a:lstStyle/>
          <a:p>
            <a:r>
              <a:rPr lang="en-US" sz="2000" dirty="0" err="1" smtClean="0"/>
              <a:t>Brzozowski’s</a:t>
            </a:r>
            <a:r>
              <a:rPr lang="en-US" sz="2000" dirty="0" smtClean="0"/>
              <a:t> </a:t>
            </a:r>
            <a:r>
              <a:rPr lang="en-US" sz="2000" dirty="0"/>
              <a:t>derivatives of REs serve as a sound method for transformation of regular expressions to DFA/NFA.  </a:t>
            </a:r>
            <a:endParaRPr lang="en-US" sz="2000" dirty="0" smtClean="0"/>
          </a:p>
          <a:p>
            <a:endParaRPr lang="en-US" sz="2000" dirty="0" smtClean="0"/>
          </a:p>
          <a:p>
            <a:r>
              <a:rPr lang="en-US" sz="2000" dirty="0" smtClean="0"/>
              <a:t>This </a:t>
            </a:r>
            <a:r>
              <a:rPr lang="en-US" sz="2000" dirty="0"/>
              <a:t>method not only directly converts regular expressions to DFA/NFA, but also elegantly handles extended regular expressions and works for sets of event expressions. </a:t>
            </a:r>
            <a:endParaRPr lang="en-US" sz="2000" dirty="0" smtClean="0"/>
          </a:p>
          <a:p>
            <a:r>
              <a:rPr lang="en-US" sz="2000" dirty="0" smtClean="0"/>
              <a:t>Given </a:t>
            </a:r>
            <a:r>
              <a:rPr lang="en-US" sz="2000" i="1" dirty="0"/>
              <a:t>E</a:t>
            </a:r>
            <a:r>
              <a:rPr lang="en-US" sz="2000" dirty="0"/>
              <a:t>, a regular language over alphabet </a:t>
            </a:r>
            <a:r>
              <a:rPr lang="en-US" sz="2000" i="1" dirty="0"/>
              <a:t>X</a:t>
            </a:r>
            <a:r>
              <a:rPr lang="en-US" sz="2000" dirty="0"/>
              <a:t>, a DFA is derived that accepts all words from the language, and only those words. </a:t>
            </a:r>
            <a:endParaRPr lang="en-US" sz="2000" dirty="0" smtClean="0"/>
          </a:p>
          <a:p>
            <a:r>
              <a:rPr lang="en-US" sz="2000" dirty="0" smtClean="0"/>
              <a:t>All </a:t>
            </a:r>
            <a:r>
              <a:rPr lang="en-US" sz="2000" dirty="0"/>
              <a:t>words of </a:t>
            </a:r>
            <a:r>
              <a:rPr lang="en-US" sz="2000" i="1" dirty="0"/>
              <a:t>E</a:t>
            </a:r>
            <a:r>
              <a:rPr lang="en-US" sz="2000" dirty="0"/>
              <a:t>, starting from letter </a:t>
            </a:r>
            <a:r>
              <a:rPr lang="en-US" sz="2000" dirty="0" err="1"/>
              <a:t>X</a:t>
            </a:r>
            <a:r>
              <a:rPr lang="en-US" sz="2000" baseline="-25000" dirty="0" err="1"/>
              <a:t>j</a:t>
            </a:r>
            <a:r>
              <a:rPr lang="en-US" sz="2000" dirty="0"/>
              <a:t> є X.  </a:t>
            </a:r>
            <a:endParaRPr lang="en-US" sz="2000" dirty="0" smtClean="0"/>
          </a:p>
          <a:p>
            <a:r>
              <a:rPr lang="en-US" sz="2000" dirty="0" smtClean="0"/>
              <a:t>If </a:t>
            </a:r>
            <a:r>
              <a:rPr lang="en-US" sz="2000" dirty="0"/>
              <a:t>the letter is removed from the front of each word from the set, a new language is created, referred to as left-side-derivative of language </a:t>
            </a:r>
            <a:r>
              <a:rPr lang="en-US" sz="2000" i="1" dirty="0"/>
              <a:t>E</a:t>
            </a:r>
            <a:r>
              <a:rPr lang="en-US" sz="2000" dirty="0"/>
              <a:t> by letter </a:t>
            </a:r>
            <a:r>
              <a:rPr lang="en-US" sz="2000" i="1" dirty="0" err="1"/>
              <a:t>X</a:t>
            </a:r>
            <a:r>
              <a:rPr lang="en-US" sz="2000" i="1" baseline="-25000" dirty="0" err="1"/>
              <a:t>j</a:t>
            </a:r>
            <a:r>
              <a:rPr lang="en-US" sz="2000" i="1" dirty="0"/>
              <a:t>.   </a:t>
            </a:r>
            <a:endParaRPr lang="en-US" sz="2000" i="1" dirty="0" smtClean="0"/>
          </a:p>
          <a:p>
            <a:r>
              <a:rPr lang="en-US" sz="2000" dirty="0" smtClean="0"/>
              <a:t>This </a:t>
            </a:r>
            <a:r>
              <a:rPr lang="en-US" sz="2000" dirty="0"/>
              <a:t>new language is now denoted by E/</a:t>
            </a:r>
            <a:r>
              <a:rPr lang="en-US" sz="2000" dirty="0" err="1"/>
              <a:t>X</a:t>
            </a:r>
            <a:r>
              <a:rPr lang="en-US" sz="2000" baseline="-25000" dirty="0" err="1"/>
              <a:t>j</a:t>
            </a:r>
            <a:r>
              <a:rPr lang="en-US" sz="2000" dirty="0"/>
              <a:t>. </a:t>
            </a:r>
          </a:p>
        </p:txBody>
      </p:sp>
    </p:spTree>
    <p:extLst>
      <p:ext uri="{BB962C8B-B14F-4D97-AF65-F5344CB8AC3E}">
        <p14:creationId xmlns:p14="http://schemas.microsoft.com/office/powerpoint/2010/main" val="37431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r>
              <a:rPr lang="en-US" sz="5400" dirty="0" smtClean="0"/>
              <a:t> </a:t>
            </a:r>
            <a:r>
              <a:rPr lang="en-US" sz="6600" b="1" dirty="0" err="1" smtClean="0">
                <a:solidFill>
                  <a:srgbClr val="FF0000"/>
                </a:solidFill>
                <a:effectLst>
                  <a:outerShdw blurRad="38100" dist="38100" dir="2700000" algn="tl">
                    <a:srgbClr val="000000">
                      <a:alpha val="43137"/>
                    </a:srgbClr>
                  </a:outerShdw>
                </a:effectLst>
              </a:rPr>
              <a:t>Brzozowski’s</a:t>
            </a:r>
            <a:r>
              <a:rPr lang="en-US" sz="6600" b="1" dirty="0" smtClean="0">
                <a:solidFill>
                  <a:srgbClr val="FF0000"/>
                </a:solidFill>
                <a:effectLst>
                  <a:outerShdw blurRad="38100" dist="38100" dir="2700000" algn="tl">
                    <a:srgbClr val="000000">
                      <a:alpha val="43137"/>
                    </a:srgbClr>
                  </a:outerShdw>
                </a:effectLst>
              </a:rPr>
              <a:t> derivatives</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10600" cy="5257800"/>
          </a:xfrm>
        </p:spPr>
        <p:txBody>
          <a:bodyPr>
            <a:normAutofit fontScale="85000" lnSpcReduction="10000"/>
          </a:bodyPr>
          <a:lstStyle/>
          <a:p>
            <a:r>
              <a:rPr lang="en-US" dirty="0" smtClean="0"/>
              <a:t>All </a:t>
            </a:r>
            <a:r>
              <a:rPr lang="en-US" dirty="0"/>
              <a:t>words of </a:t>
            </a:r>
            <a:r>
              <a:rPr lang="en-US" i="1" dirty="0"/>
              <a:t>E</a:t>
            </a:r>
            <a:r>
              <a:rPr lang="en-US" dirty="0"/>
              <a:t>, starting from letter </a:t>
            </a:r>
            <a:r>
              <a:rPr lang="en-US" dirty="0" err="1"/>
              <a:t>X</a:t>
            </a:r>
            <a:r>
              <a:rPr lang="en-US" baseline="-25000" dirty="0" err="1"/>
              <a:t>j</a:t>
            </a:r>
            <a:r>
              <a:rPr lang="en-US" dirty="0"/>
              <a:t> є X.  If the letter is removed from the front of each word from the set, a new language is created, referred to as left-side-derivative of language </a:t>
            </a:r>
            <a:r>
              <a:rPr lang="en-US" i="1" dirty="0"/>
              <a:t>E</a:t>
            </a:r>
            <a:r>
              <a:rPr lang="en-US" dirty="0"/>
              <a:t> by letter </a:t>
            </a:r>
            <a:r>
              <a:rPr lang="en-US" i="1" dirty="0" err="1"/>
              <a:t>X</a:t>
            </a:r>
            <a:r>
              <a:rPr lang="en-US" i="1" baseline="-25000" dirty="0" err="1"/>
              <a:t>j</a:t>
            </a:r>
            <a:r>
              <a:rPr lang="en-US" i="1" dirty="0"/>
              <a:t>.   </a:t>
            </a:r>
            <a:endParaRPr lang="en-US" i="1" dirty="0" smtClean="0"/>
          </a:p>
          <a:p>
            <a:endParaRPr lang="en-US" dirty="0" smtClean="0"/>
          </a:p>
          <a:p>
            <a:r>
              <a:rPr lang="en-US" dirty="0" smtClean="0"/>
              <a:t>This </a:t>
            </a:r>
            <a:r>
              <a:rPr lang="en-US" dirty="0"/>
              <a:t>new language is now denoted by E/</a:t>
            </a:r>
            <a:r>
              <a:rPr lang="en-US" dirty="0" err="1"/>
              <a:t>X</a:t>
            </a:r>
            <a:r>
              <a:rPr lang="en-US" baseline="-25000" dirty="0" err="1"/>
              <a:t>j</a:t>
            </a:r>
            <a:r>
              <a:rPr lang="en-US" dirty="0"/>
              <a:t>.  </a:t>
            </a:r>
            <a:endParaRPr lang="en-US" dirty="0" smtClean="0"/>
          </a:p>
          <a:p>
            <a:endParaRPr lang="en-US" dirty="0" smtClean="0"/>
          </a:p>
          <a:p>
            <a:r>
              <a:rPr lang="en-US" dirty="0" smtClean="0"/>
              <a:t>A </a:t>
            </a:r>
            <a:r>
              <a:rPr lang="en-US" b="1" dirty="0">
                <a:solidFill>
                  <a:srgbClr val="FF0000"/>
                </a:solidFill>
                <a:effectLst>
                  <a:outerShdw blurRad="38100" dist="38100" dir="2700000" algn="tl">
                    <a:srgbClr val="000000">
                      <a:alpha val="43137"/>
                    </a:srgbClr>
                  </a:outerShdw>
                </a:effectLst>
              </a:rPr>
              <a:t>derivative for word s </a:t>
            </a:r>
            <a:r>
              <a:rPr lang="en-US" dirty="0"/>
              <a:t>= X</a:t>
            </a:r>
            <a:r>
              <a:rPr lang="en-US" baseline="-25000" dirty="0"/>
              <a:t>i1</a:t>
            </a:r>
            <a:r>
              <a:rPr lang="en-US" dirty="0"/>
              <a:t>, X</a:t>
            </a:r>
            <a:r>
              <a:rPr lang="en-US" baseline="-25000" dirty="0"/>
              <a:t>i2</a:t>
            </a:r>
            <a:r>
              <a:rPr lang="en-US" dirty="0"/>
              <a:t>…</a:t>
            </a:r>
            <a:r>
              <a:rPr lang="en-US" dirty="0" err="1"/>
              <a:t>X</a:t>
            </a:r>
            <a:r>
              <a:rPr lang="en-US" baseline="-25000" dirty="0" err="1"/>
              <a:t>in</a:t>
            </a:r>
            <a:r>
              <a:rPr lang="en-US" baseline="-25000" dirty="0"/>
              <a:t> </a:t>
            </a:r>
            <a:r>
              <a:rPr lang="en-US" dirty="0"/>
              <a:t>is defined as follows: </a:t>
            </a:r>
            <a:endParaRPr lang="en-US" dirty="0" smtClean="0"/>
          </a:p>
          <a:p>
            <a:pPr lvl="1">
              <a:buNone/>
            </a:pPr>
            <a:r>
              <a:rPr lang="en-US" sz="3600" b="1" dirty="0" smtClean="0">
                <a:solidFill>
                  <a:srgbClr val="00B0F0"/>
                </a:solidFill>
                <a:effectLst>
                  <a:outerShdw blurRad="38100" dist="38100" dir="2700000" algn="tl">
                    <a:srgbClr val="000000">
                      <a:alpha val="43137"/>
                    </a:srgbClr>
                  </a:outerShdw>
                </a:effectLst>
              </a:rPr>
              <a:t> </a:t>
            </a:r>
            <a:r>
              <a:rPr lang="en-US" sz="3600" b="1" dirty="0">
                <a:solidFill>
                  <a:srgbClr val="00B0F0"/>
                </a:solidFill>
                <a:effectLst>
                  <a:outerShdw blurRad="38100" dist="38100" dir="2700000" algn="tl">
                    <a:srgbClr val="000000">
                      <a:alpha val="43137"/>
                    </a:srgbClr>
                  </a:outerShdw>
                </a:effectLst>
              </a:rPr>
              <a:t>E/</a:t>
            </a:r>
            <a:r>
              <a:rPr lang="en-US" sz="3600" b="1" dirty="0" err="1">
                <a:solidFill>
                  <a:srgbClr val="00B0F0"/>
                </a:solidFill>
                <a:effectLst>
                  <a:outerShdw blurRad="38100" dist="38100" dir="2700000" algn="tl">
                    <a:srgbClr val="000000">
                      <a:alpha val="43137"/>
                    </a:srgbClr>
                  </a:outerShdw>
                </a:effectLst>
              </a:rPr>
              <a:t>X</a:t>
            </a:r>
            <a:r>
              <a:rPr lang="en-US" sz="3600" b="1" baseline="-25000" dirty="0" err="1">
                <a:solidFill>
                  <a:srgbClr val="00B0F0"/>
                </a:solidFill>
                <a:effectLst>
                  <a:outerShdw blurRad="38100" dist="38100" dir="2700000" algn="tl">
                    <a:srgbClr val="000000">
                      <a:alpha val="43137"/>
                    </a:srgbClr>
                  </a:outerShdw>
                </a:effectLst>
              </a:rPr>
              <a:t>j</a:t>
            </a:r>
            <a:r>
              <a:rPr lang="en-US" sz="3600" b="1" baseline="-25000" dirty="0">
                <a:solidFill>
                  <a:srgbClr val="00B0F0"/>
                </a:solidFill>
                <a:effectLst>
                  <a:outerShdw blurRad="38100" dist="38100" dir="2700000" algn="tl">
                    <a:srgbClr val="000000">
                      <a:alpha val="43137"/>
                    </a:srgbClr>
                  </a:outerShdw>
                </a:effectLst>
              </a:rPr>
              <a:t> </a:t>
            </a:r>
            <a:r>
              <a:rPr lang="en-US" sz="3600" b="1" dirty="0">
                <a:solidFill>
                  <a:srgbClr val="00B0F0"/>
                </a:solidFill>
                <a:effectLst>
                  <a:outerShdw blurRad="38100" dist="38100" dir="2700000" algn="tl">
                    <a:srgbClr val="000000">
                      <a:alpha val="43137"/>
                    </a:srgbClr>
                  </a:outerShdw>
                </a:effectLst>
              </a:rPr>
              <a:t>= {s є X* : </a:t>
            </a:r>
            <a:r>
              <a:rPr lang="en-US" sz="3600" b="1" dirty="0" err="1">
                <a:solidFill>
                  <a:srgbClr val="00B0F0"/>
                </a:solidFill>
                <a:effectLst>
                  <a:outerShdw blurRad="38100" dist="38100" dir="2700000" algn="tl">
                    <a:srgbClr val="000000">
                      <a:alpha val="43137"/>
                    </a:srgbClr>
                  </a:outerShdw>
                </a:effectLst>
              </a:rPr>
              <a:t>X</a:t>
            </a:r>
            <a:r>
              <a:rPr lang="en-US" sz="3600" b="1" baseline="-25000" dirty="0" err="1">
                <a:solidFill>
                  <a:srgbClr val="00B0F0"/>
                </a:solidFill>
                <a:effectLst>
                  <a:outerShdw blurRad="38100" dist="38100" dir="2700000" algn="tl">
                    <a:srgbClr val="000000">
                      <a:alpha val="43137"/>
                    </a:srgbClr>
                  </a:outerShdw>
                </a:effectLst>
              </a:rPr>
              <a:t>j</a:t>
            </a:r>
            <a:r>
              <a:rPr lang="en-US" sz="3600" b="1" dirty="0" err="1">
                <a:solidFill>
                  <a:srgbClr val="00B0F0"/>
                </a:solidFill>
                <a:effectLst>
                  <a:outerShdw blurRad="38100" dist="38100" dir="2700000" algn="tl">
                    <a:srgbClr val="000000">
                      <a:alpha val="43137"/>
                    </a:srgbClr>
                  </a:outerShdw>
                </a:effectLst>
              </a:rPr>
              <a:t>s</a:t>
            </a:r>
            <a:r>
              <a:rPr lang="en-US" sz="3600" b="1" dirty="0">
                <a:solidFill>
                  <a:srgbClr val="00B0F0"/>
                </a:solidFill>
                <a:effectLst>
                  <a:outerShdw blurRad="38100" dist="38100" dir="2700000" algn="tl">
                    <a:srgbClr val="000000">
                      <a:alpha val="43137"/>
                    </a:srgbClr>
                  </a:outerShdw>
                </a:effectLst>
              </a:rPr>
              <a:t> є E}. </a:t>
            </a:r>
            <a:endParaRPr lang="en-US" sz="3600" b="1" dirty="0" smtClean="0">
              <a:solidFill>
                <a:srgbClr val="00B0F0"/>
              </a:solidFill>
              <a:effectLst>
                <a:outerShdw blurRad="38100" dist="38100" dir="2700000" algn="tl">
                  <a:srgbClr val="000000">
                    <a:alpha val="43137"/>
                  </a:srgbClr>
                </a:outerShdw>
              </a:effectLst>
            </a:endParaRPr>
          </a:p>
          <a:p>
            <a:endParaRPr lang="en-US" dirty="0" smtClean="0"/>
          </a:p>
          <a:p>
            <a:r>
              <a:rPr lang="en-US" dirty="0" smtClean="0"/>
              <a:t>As </a:t>
            </a:r>
            <a:r>
              <a:rPr lang="en-US" dirty="0"/>
              <a:t>inherent laws of </a:t>
            </a:r>
            <a:r>
              <a:rPr lang="en-US" dirty="0" err="1"/>
              <a:t>Brzozowski’s</a:t>
            </a:r>
            <a:r>
              <a:rPr lang="en-US" dirty="0"/>
              <a:t> derivative method, the following properties </a:t>
            </a:r>
            <a:r>
              <a:rPr lang="en-US" b="1" dirty="0"/>
              <a:t>P</a:t>
            </a:r>
            <a:r>
              <a:rPr lang="en-US" b="1" baseline="-25000" dirty="0"/>
              <a:t>i</a:t>
            </a:r>
            <a:r>
              <a:rPr lang="en-US" dirty="0"/>
              <a:t> always hold true</a:t>
            </a:r>
            <a:r>
              <a:rPr lang="en-US" dirty="0" smtClean="0"/>
              <a:t>. </a:t>
            </a:r>
          </a:p>
          <a:p>
            <a:endParaRPr lang="en-US" dirty="0" smtClean="0"/>
          </a:p>
          <a:p>
            <a:endParaRPr lang="en-US" dirty="0"/>
          </a:p>
        </p:txBody>
      </p:sp>
    </p:spTree>
    <p:extLst>
      <p:ext uri="{BB962C8B-B14F-4D97-AF65-F5344CB8AC3E}">
        <p14:creationId xmlns:p14="http://schemas.microsoft.com/office/powerpoint/2010/main" val="2586853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Recursive Rules for </a:t>
            </a:r>
            <a:r>
              <a:rPr lang="en-US" b="1" dirty="0" err="1" smtClean="0">
                <a:solidFill>
                  <a:srgbClr val="FF0000"/>
                </a:solidFill>
                <a:effectLst>
                  <a:outerShdw blurRad="38100" dist="38100" dir="2700000" algn="tl">
                    <a:srgbClr val="000000">
                      <a:alpha val="43137"/>
                    </a:srgbClr>
                  </a:outerShdw>
                </a:effectLst>
              </a:rPr>
              <a:t>Brzozowski</a:t>
            </a:r>
            <a:r>
              <a:rPr lang="en-US" b="1" dirty="0" smtClean="0">
                <a:solidFill>
                  <a:srgbClr val="FF0000"/>
                </a:solidFill>
                <a:effectLst>
                  <a:outerShdw blurRad="38100" dist="38100" dir="2700000" algn="tl">
                    <a:srgbClr val="000000">
                      <a:alpha val="43137"/>
                    </a:srgbClr>
                  </a:outerShdw>
                </a:effectLst>
              </a:rPr>
              <a:t> derivatives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8839200" cy="5486400"/>
          </a:xfrm>
        </p:spPr>
        <p:txBody>
          <a:bodyPr>
            <a:normAutofit fontScale="92500" lnSpcReduction="20000"/>
          </a:bodyPr>
          <a:lstStyle/>
          <a:p>
            <a:r>
              <a:rPr lang="en-US" b="1" dirty="0" smtClean="0"/>
              <a:t>P1</a:t>
            </a:r>
            <a:r>
              <a:rPr lang="en-US" b="1" dirty="0"/>
              <a:t>.  </a:t>
            </a:r>
            <a:r>
              <a:rPr lang="en-US" dirty="0"/>
              <a:t>X</a:t>
            </a:r>
            <a:r>
              <a:rPr lang="en-US" baseline="-25000" dirty="0"/>
              <a:t>i</a:t>
            </a:r>
            <a:r>
              <a:rPr lang="en-US" dirty="0"/>
              <a:t>/</a:t>
            </a:r>
            <a:r>
              <a:rPr lang="en-US" dirty="0" err="1"/>
              <a:t>X</a:t>
            </a:r>
            <a:r>
              <a:rPr lang="en-US" baseline="-25000" dirty="0" err="1"/>
              <a:t>j</a:t>
            </a:r>
            <a:r>
              <a:rPr lang="en-US" dirty="0"/>
              <a:t> = e for i = j </a:t>
            </a:r>
          </a:p>
          <a:p>
            <a:r>
              <a:rPr lang="en-US" b="1" dirty="0"/>
              <a:t>                 </a:t>
            </a:r>
            <a:r>
              <a:rPr lang="en-US" dirty="0"/>
              <a:t>= ø for i ≠ j</a:t>
            </a:r>
          </a:p>
          <a:p>
            <a:r>
              <a:rPr lang="en-US" b="1" dirty="0"/>
              <a:t>P2.</a:t>
            </a:r>
            <a:r>
              <a:rPr lang="en-US" dirty="0"/>
              <a:t> (E</a:t>
            </a:r>
            <a:r>
              <a:rPr lang="en-US" baseline="-25000" dirty="0"/>
              <a:t>1</a:t>
            </a:r>
            <a:r>
              <a:rPr lang="en-US" dirty="0"/>
              <a:t> ∪ E</a:t>
            </a:r>
            <a:r>
              <a:rPr lang="en-US" baseline="-25000" dirty="0"/>
              <a:t>2</a:t>
            </a:r>
            <a:r>
              <a:rPr lang="en-US" dirty="0"/>
              <a:t>)/X</a:t>
            </a:r>
            <a:r>
              <a:rPr lang="en-US" baseline="-25000" dirty="0"/>
              <a:t>i</a:t>
            </a:r>
            <a:r>
              <a:rPr lang="en-US" dirty="0"/>
              <a:t> = E</a:t>
            </a:r>
            <a:r>
              <a:rPr lang="en-US" baseline="-25000" dirty="0"/>
              <a:t>1</a:t>
            </a:r>
            <a:r>
              <a:rPr lang="en-US" dirty="0"/>
              <a:t>/X</a:t>
            </a:r>
            <a:r>
              <a:rPr lang="en-US" baseline="-25000" dirty="0"/>
              <a:t>i</a:t>
            </a:r>
            <a:r>
              <a:rPr lang="en-US" dirty="0"/>
              <a:t> ∪ </a:t>
            </a:r>
            <a:r>
              <a:rPr lang="en-US" dirty="0" smtClean="0"/>
              <a:t> </a:t>
            </a:r>
            <a:r>
              <a:rPr lang="en-US" dirty="0"/>
              <a:t>E</a:t>
            </a:r>
            <a:r>
              <a:rPr lang="en-US" baseline="-25000" dirty="0"/>
              <a:t>2</a:t>
            </a:r>
            <a:r>
              <a:rPr lang="en-US" dirty="0"/>
              <a:t>/X</a:t>
            </a:r>
            <a:r>
              <a:rPr lang="en-US" baseline="-25000" dirty="0"/>
              <a:t>i</a:t>
            </a:r>
            <a:r>
              <a:rPr lang="en-US" dirty="0"/>
              <a:t> </a:t>
            </a:r>
          </a:p>
          <a:p>
            <a:r>
              <a:rPr lang="en-US" b="1" dirty="0"/>
              <a:t>P3.  </a:t>
            </a:r>
            <a:r>
              <a:rPr lang="en-US" dirty="0"/>
              <a:t>∈(E) = e when e ∈ E</a:t>
            </a:r>
          </a:p>
          <a:p>
            <a:r>
              <a:rPr lang="en-US" dirty="0"/>
              <a:t>	                          = ø when e ∉ E</a:t>
            </a:r>
          </a:p>
          <a:p>
            <a:r>
              <a:rPr lang="en-US" b="1" dirty="0"/>
              <a:t>P4.</a:t>
            </a:r>
            <a:r>
              <a:rPr lang="en-US" dirty="0"/>
              <a:t> E</a:t>
            </a:r>
            <a:r>
              <a:rPr lang="en-US" baseline="-25000" dirty="0"/>
              <a:t>1</a:t>
            </a:r>
            <a:r>
              <a:rPr lang="en-US" dirty="0"/>
              <a:t>E</a:t>
            </a:r>
            <a:r>
              <a:rPr lang="en-US" baseline="-25000" dirty="0"/>
              <a:t>2</a:t>
            </a:r>
            <a:r>
              <a:rPr lang="en-US" dirty="0"/>
              <a:t>/X</a:t>
            </a:r>
            <a:r>
              <a:rPr lang="en-US" baseline="-25000" dirty="0"/>
              <a:t>i</a:t>
            </a:r>
            <a:r>
              <a:rPr lang="en-US" dirty="0"/>
              <a:t>=(E</a:t>
            </a:r>
            <a:r>
              <a:rPr lang="en-US" baseline="-25000" dirty="0"/>
              <a:t>1</a:t>
            </a:r>
            <a:r>
              <a:rPr lang="en-US" dirty="0"/>
              <a:t>/X</a:t>
            </a:r>
            <a:r>
              <a:rPr lang="en-US" baseline="-25000" dirty="0"/>
              <a:t>i</a:t>
            </a:r>
            <a:r>
              <a:rPr lang="en-US" dirty="0"/>
              <a:t>)E</a:t>
            </a:r>
            <a:r>
              <a:rPr lang="en-US" baseline="-25000" dirty="0"/>
              <a:t>2</a:t>
            </a:r>
            <a:r>
              <a:rPr lang="en-US" dirty="0"/>
              <a:t>∪∈ (E</a:t>
            </a:r>
            <a:r>
              <a:rPr lang="en-US" baseline="-25000" dirty="0"/>
              <a:t>1</a:t>
            </a:r>
            <a:r>
              <a:rPr lang="en-US" dirty="0"/>
              <a:t>)(E</a:t>
            </a:r>
            <a:r>
              <a:rPr lang="en-US" baseline="-25000" dirty="0"/>
              <a:t>2</a:t>
            </a:r>
            <a:r>
              <a:rPr lang="en-US" dirty="0"/>
              <a:t>/X</a:t>
            </a:r>
            <a:r>
              <a:rPr lang="en-US" baseline="-25000" dirty="0"/>
              <a:t>i</a:t>
            </a:r>
            <a:r>
              <a:rPr lang="en-US" dirty="0"/>
              <a:t>)</a:t>
            </a:r>
          </a:p>
          <a:p>
            <a:r>
              <a:rPr lang="en-US" b="1" dirty="0"/>
              <a:t>P5. </a:t>
            </a:r>
            <a:r>
              <a:rPr lang="en-US" dirty="0"/>
              <a:t>E/s=E</a:t>
            </a:r>
            <a:r>
              <a:rPr lang="en-US" baseline="-25000" dirty="0"/>
              <a:t>1</a:t>
            </a:r>
            <a:r>
              <a:rPr lang="en-US" dirty="0"/>
              <a:t>/X</a:t>
            </a:r>
            <a:r>
              <a:rPr lang="en-US" baseline="-25000" dirty="0"/>
              <a:t>i1</a:t>
            </a:r>
            <a:r>
              <a:rPr lang="en-US" dirty="0"/>
              <a:t>X</a:t>
            </a:r>
            <a:r>
              <a:rPr lang="en-US" baseline="-25000" dirty="0"/>
              <a:t>i2</a:t>
            </a:r>
            <a:r>
              <a:rPr lang="en-US" dirty="0"/>
              <a:t>…</a:t>
            </a:r>
            <a:r>
              <a:rPr lang="en-US" dirty="0" err="1"/>
              <a:t>X</a:t>
            </a:r>
            <a:r>
              <a:rPr lang="en-US" baseline="-25000" dirty="0" err="1"/>
              <a:t>in</a:t>
            </a:r>
            <a:r>
              <a:rPr lang="en-US" dirty="0"/>
              <a:t>=[[E/X</a:t>
            </a:r>
            <a:r>
              <a:rPr lang="en-US" baseline="-25000" dirty="0"/>
              <a:t>i1</a:t>
            </a:r>
            <a:r>
              <a:rPr lang="en-US" dirty="0"/>
              <a:t>]/X</a:t>
            </a:r>
            <a:r>
              <a:rPr lang="en-US" baseline="-25000" dirty="0"/>
              <a:t>i2</a:t>
            </a:r>
            <a:r>
              <a:rPr lang="en-US" dirty="0"/>
              <a:t>]…]/</a:t>
            </a:r>
            <a:r>
              <a:rPr lang="en-US" dirty="0" err="1"/>
              <a:t>Xi</a:t>
            </a:r>
            <a:r>
              <a:rPr lang="en-US" baseline="-25000" dirty="0" err="1"/>
              <a:t>n</a:t>
            </a:r>
            <a:r>
              <a:rPr lang="en-US" baseline="-25000" dirty="0"/>
              <a:t> </a:t>
            </a:r>
            <a:endParaRPr lang="en-US" dirty="0"/>
          </a:p>
          <a:p>
            <a:r>
              <a:rPr lang="en-US" b="1" dirty="0"/>
              <a:t>P6.</a:t>
            </a:r>
            <a:r>
              <a:rPr lang="en-US" dirty="0"/>
              <a:t> E</a:t>
            </a:r>
            <a:r>
              <a:rPr lang="en-US" baseline="30000" dirty="0"/>
              <a:t>*</a:t>
            </a:r>
            <a:r>
              <a:rPr lang="en-US" dirty="0"/>
              <a:t>/Xi  = (E/X</a:t>
            </a:r>
            <a:r>
              <a:rPr lang="en-US" baseline="-25000" dirty="0"/>
              <a:t>i</a:t>
            </a:r>
            <a:r>
              <a:rPr lang="en-US" dirty="0"/>
              <a:t>)E</a:t>
            </a:r>
            <a:r>
              <a:rPr lang="en-US" baseline="30000" dirty="0"/>
              <a:t>*</a:t>
            </a:r>
            <a:endParaRPr lang="en-US" dirty="0"/>
          </a:p>
          <a:p>
            <a:r>
              <a:rPr lang="en-US" b="1" dirty="0"/>
              <a:t>P7. </a:t>
            </a:r>
            <a:r>
              <a:rPr lang="en-US" dirty="0"/>
              <a:t>E/e  = E</a:t>
            </a:r>
          </a:p>
          <a:p>
            <a:r>
              <a:rPr lang="en-US" b="1" dirty="0"/>
              <a:t>P8. </a:t>
            </a:r>
            <a:r>
              <a:rPr lang="en-US" dirty="0"/>
              <a:t>(E</a:t>
            </a:r>
            <a:r>
              <a:rPr lang="en-US" baseline="-25000" dirty="0"/>
              <a:t>1</a:t>
            </a:r>
            <a:r>
              <a:rPr lang="en-US" dirty="0"/>
              <a:t> ∩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 (E</a:t>
            </a:r>
            <a:r>
              <a:rPr lang="en-US" baseline="-25000" dirty="0"/>
              <a:t>2</a:t>
            </a:r>
            <a:r>
              <a:rPr lang="en-US" dirty="0"/>
              <a:t>/X</a:t>
            </a:r>
            <a:r>
              <a:rPr lang="en-US" baseline="-25000" dirty="0"/>
              <a:t>i</a:t>
            </a:r>
            <a:r>
              <a:rPr lang="en-US" dirty="0"/>
              <a:t>)</a:t>
            </a:r>
          </a:p>
          <a:p>
            <a:r>
              <a:rPr lang="en-US" b="1" dirty="0"/>
              <a:t>P9.  </a:t>
            </a:r>
            <a:r>
              <a:rPr lang="en-US" dirty="0"/>
              <a:t>(-E)/X</a:t>
            </a:r>
            <a:r>
              <a:rPr lang="en-US" baseline="-25000" dirty="0"/>
              <a:t>i</a:t>
            </a:r>
            <a:r>
              <a:rPr lang="en-US" dirty="0"/>
              <a:t> = -(E/X</a:t>
            </a:r>
            <a:r>
              <a:rPr lang="en-US" baseline="-25000" dirty="0"/>
              <a:t>i</a:t>
            </a:r>
            <a:r>
              <a:rPr lang="en-US" dirty="0"/>
              <a:t>)</a:t>
            </a:r>
            <a:r>
              <a:rPr lang="en-US" b="1" dirty="0"/>
              <a:t> </a:t>
            </a:r>
            <a:endParaRPr lang="en-US" dirty="0"/>
          </a:p>
        </p:txBody>
      </p:sp>
    </p:spTree>
    <p:extLst>
      <p:ext uri="{BB962C8B-B14F-4D97-AF65-F5344CB8AC3E}">
        <p14:creationId xmlns:p14="http://schemas.microsoft.com/office/powerpoint/2010/main" val="1430138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33"/>
            <a:ext cx="9144000" cy="866633"/>
          </a:xfrm>
          <a:solidFill>
            <a:srgbClr val="FFFF00"/>
          </a:solidFill>
        </p:spPr>
        <p:txBody>
          <a:bodyPr>
            <a:normAutofit/>
          </a:bodyPr>
          <a:lstStyle/>
          <a:p>
            <a:r>
              <a:rPr lang="en-US" sz="2400" b="1" dirty="0" smtClean="0">
                <a:solidFill>
                  <a:srgbClr val="FF0000"/>
                </a:solidFill>
                <a:effectLst>
                  <a:outerShdw blurRad="38100" dist="38100" dir="2700000" algn="tl">
                    <a:srgbClr val="000000">
                      <a:alpha val="43137"/>
                    </a:srgbClr>
                  </a:outerShdw>
                </a:effectLst>
              </a:rPr>
              <a:t>Synthesis example </a:t>
            </a:r>
            <a:r>
              <a:rPr lang="en-US" sz="2400" b="1" dirty="0">
                <a:solidFill>
                  <a:srgbClr val="FF0000"/>
                </a:solidFill>
                <a:effectLst>
                  <a:outerShdw blurRad="38100" dist="38100" dir="2700000" algn="tl">
                    <a:srgbClr val="000000">
                      <a:alpha val="43137"/>
                    </a:srgbClr>
                  </a:outerShdw>
                </a:effectLst>
              </a:rPr>
              <a:t>for language </a:t>
            </a:r>
            <a:r>
              <a:rPr lang="en-US" sz="2400" b="1" dirty="0" smtClean="0">
                <a:solidFill>
                  <a:srgbClr val="FF0000"/>
                </a:solidFill>
                <a:effectLst>
                  <a:outerShdw blurRad="38100" dist="38100" dir="2700000" algn="tl">
                    <a:srgbClr val="000000">
                      <a:alpha val="43137"/>
                    </a:srgbClr>
                  </a:outerShdw>
                </a:effectLst>
              </a:rPr>
              <a:t/>
            </a:r>
            <a:br>
              <a:rPr lang="en-US" sz="2400" b="1" dirty="0" smtClean="0">
                <a:solidFill>
                  <a:srgbClr val="FF0000"/>
                </a:solidFill>
                <a:effectLst>
                  <a:outerShdw blurRad="38100" dist="38100" dir="2700000" algn="tl">
                    <a:srgbClr val="000000">
                      <a:alpha val="43137"/>
                    </a:srgbClr>
                  </a:outerShdw>
                </a:effectLst>
              </a:rPr>
            </a:br>
            <a:r>
              <a:rPr lang="en-US" sz="2400" b="1" dirty="0" smtClean="0">
                <a:solidFill>
                  <a:srgbClr val="FF0000"/>
                </a:solidFill>
                <a:effectLst>
                  <a:outerShdw blurRad="38100" dist="38100" dir="2700000" algn="tl">
                    <a:srgbClr val="000000">
                      <a:alpha val="43137"/>
                    </a:srgbClr>
                  </a:outerShdw>
                </a:effectLst>
              </a:rPr>
              <a:t>(</a:t>
            </a:r>
            <a:r>
              <a:rPr lang="en-US" sz="2400" b="1" dirty="0">
                <a:solidFill>
                  <a:srgbClr val="FF0000"/>
                </a:solidFill>
                <a:effectLst>
                  <a:outerShdw blurRad="38100" dist="38100" dir="2700000" algn="tl">
                    <a:srgbClr val="000000">
                      <a:alpha val="43137"/>
                    </a:srgbClr>
                  </a:outerShdw>
                </a:effectLst>
              </a:rPr>
              <a:t>X</a:t>
            </a:r>
            <a:r>
              <a:rPr lang="en-US" sz="2400" b="1" baseline="-25000" dirty="0">
                <a:solidFill>
                  <a:srgbClr val="FF0000"/>
                </a:solidFill>
                <a:effectLst>
                  <a:outerShdw blurRad="38100" dist="38100" dir="2700000" algn="tl">
                    <a:srgbClr val="000000">
                      <a:alpha val="43137"/>
                    </a:srgbClr>
                  </a:outerShdw>
                </a:effectLst>
              </a:rPr>
              <a:t>2</a:t>
            </a:r>
            <a:r>
              <a:rPr lang="en-US" sz="2400" b="1" dirty="0">
                <a:solidFill>
                  <a:srgbClr val="FF0000"/>
                </a:solidFill>
                <a:effectLst>
                  <a:outerShdw blurRad="38100" dist="38100" dir="2700000" algn="tl">
                    <a:srgbClr val="000000">
                      <a:alpha val="43137"/>
                    </a:srgbClr>
                  </a:outerShdw>
                </a:effectLst>
              </a:rPr>
              <a:t>X</a:t>
            </a:r>
            <a:r>
              <a:rPr lang="en-US" sz="2400" b="1" baseline="-25000" dirty="0">
                <a:solidFill>
                  <a:srgbClr val="FF0000"/>
                </a:solidFill>
                <a:effectLst>
                  <a:outerShdw blurRad="38100" dist="38100" dir="2700000" algn="tl">
                    <a:srgbClr val="000000">
                      <a:alpha val="43137"/>
                    </a:srgbClr>
                  </a:outerShdw>
                </a:effectLst>
              </a:rPr>
              <a:t>1</a:t>
            </a:r>
            <a:r>
              <a:rPr lang="en-US" sz="2400" b="1" baseline="30000" dirty="0">
                <a:solidFill>
                  <a:srgbClr val="FF0000"/>
                </a:solidFill>
                <a:effectLst>
                  <a:outerShdw blurRad="38100" dist="38100" dir="2700000" algn="tl">
                    <a:srgbClr val="000000">
                      <a:alpha val="43137"/>
                    </a:srgbClr>
                  </a:outerShdw>
                </a:effectLst>
              </a:rPr>
              <a:t>*</a:t>
            </a:r>
            <a:r>
              <a:rPr lang="en-US" sz="2400" b="1" dirty="0">
                <a:solidFill>
                  <a:srgbClr val="FF0000"/>
                </a:solidFill>
                <a:effectLst>
                  <a:outerShdw blurRad="38100" dist="38100" dir="2700000" algn="tl">
                    <a:srgbClr val="000000">
                      <a:alpha val="43137"/>
                    </a:srgbClr>
                  </a:outerShdw>
                </a:effectLst>
              </a:rPr>
              <a:t> ∪ X</a:t>
            </a:r>
            <a:r>
              <a:rPr lang="en-US" sz="2400" b="1" baseline="-25000" dirty="0">
                <a:solidFill>
                  <a:srgbClr val="FF0000"/>
                </a:solidFill>
                <a:effectLst>
                  <a:outerShdw blurRad="38100" dist="38100" dir="2700000" algn="tl">
                    <a:srgbClr val="000000">
                      <a:alpha val="43137"/>
                    </a:srgbClr>
                  </a:outerShdw>
                </a:effectLst>
              </a:rPr>
              <a:t>1</a:t>
            </a:r>
            <a:r>
              <a:rPr lang="en-US" sz="2400" b="1" dirty="0">
                <a:solidFill>
                  <a:srgbClr val="FF0000"/>
                </a:solidFill>
                <a:effectLst>
                  <a:outerShdw blurRad="38100" dist="38100" dir="2700000" algn="tl">
                    <a:srgbClr val="000000">
                      <a:alpha val="43137"/>
                    </a:srgbClr>
                  </a:outerShdw>
                </a:effectLst>
              </a:rPr>
              <a:t>X</a:t>
            </a:r>
            <a:r>
              <a:rPr lang="en-US" sz="2400" b="1" baseline="-25000" dirty="0">
                <a:solidFill>
                  <a:srgbClr val="FF0000"/>
                </a:solidFill>
                <a:effectLst>
                  <a:outerShdw blurRad="38100" dist="38100" dir="2700000" algn="tl">
                    <a:srgbClr val="000000">
                      <a:alpha val="43137"/>
                    </a:srgbClr>
                  </a:outerShdw>
                </a:effectLst>
              </a:rPr>
              <a:t>2</a:t>
            </a:r>
            <a:r>
              <a:rPr lang="en-US" sz="2400"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13648" y="914401"/>
            <a:ext cx="9054152" cy="2667000"/>
          </a:xfrm>
        </p:spPr>
        <p:txBody>
          <a:bodyPr>
            <a:normAutofit/>
          </a:bodyPr>
          <a:lstStyle/>
          <a:p>
            <a:r>
              <a:rPr lang="en-US" sz="2400" dirty="0" smtClean="0"/>
              <a:t>Applying </a:t>
            </a:r>
            <a:r>
              <a:rPr lang="en-US" sz="2400" dirty="0"/>
              <a:t>the left-side-derivative with respect to first character in string, X</a:t>
            </a:r>
            <a:r>
              <a:rPr lang="en-US" sz="2400" baseline="-25000" dirty="0"/>
              <a:t>1</a:t>
            </a:r>
            <a:endParaRPr lang="en-US" sz="2400" dirty="0"/>
          </a:p>
          <a:p>
            <a:r>
              <a:rPr lang="en-US" sz="2400" dirty="0"/>
              <a:t> E</a:t>
            </a:r>
            <a:r>
              <a:rPr lang="en-US" sz="2400" baseline="-25000" dirty="0"/>
              <a:t>1</a:t>
            </a:r>
            <a:r>
              <a:rPr lang="en-US" sz="2400" dirty="0"/>
              <a:t>/X</a:t>
            </a:r>
            <a:r>
              <a:rPr lang="en-US" sz="2400" baseline="-25000" dirty="0"/>
              <a:t>1</a:t>
            </a:r>
            <a:r>
              <a:rPr lang="en-US" sz="2400" dirty="0"/>
              <a:t> = (X</a:t>
            </a:r>
            <a:r>
              <a:rPr lang="en-US" sz="2400" baseline="-25000" dirty="0"/>
              <a:t>2</a:t>
            </a:r>
            <a:r>
              <a:rPr lang="en-US" sz="2400" dirty="0"/>
              <a:t>X</a:t>
            </a:r>
            <a:r>
              <a:rPr lang="en-US" sz="2400" baseline="-25000" dirty="0"/>
              <a:t>1</a:t>
            </a:r>
            <a:r>
              <a:rPr lang="en-US" sz="2400" baseline="30000" dirty="0"/>
              <a:t>*</a:t>
            </a:r>
            <a:r>
              <a:rPr lang="en-US" sz="2400" dirty="0"/>
              <a:t> ∪ X</a:t>
            </a:r>
            <a:r>
              <a:rPr lang="en-US" sz="2400" baseline="-25000" dirty="0"/>
              <a:t>1</a:t>
            </a:r>
            <a:r>
              <a:rPr lang="en-US" sz="2400" dirty="0"/>
              <a:t>X</a:t>
            </a:r>
            <a:r>
              <a:rPr lang="en-US" sz="2400" baseline="-25000" dirty="0"/>
              <a:t>2</a:t>
            </a:r>
            <a:r>
              <a:rPr lang="en-US" sz="2400" dirty="0"/>
              <a:t>)/X</a:t>
            </a:r>
            <a:r>
              <a:rPr lang="en-US" sz="2400" baseline="-25000" dirty="0"/>
              <a:t>1 </a:t>
            </a:r>
            <a:r>
              <a:rPr lang="en-US" sz="2400" dirty="0"/>
              <a:t>= (X</a:t>
            </a:r>
            <a:r>
              <a:rPr lang="en-US" sz="2400" baseline="-25000" dirty="0"/>
              <a:t>2</a:t>
            </a:r>
            <a:r>
              <a:rPr lang="en-US" sz="2400" dirty="0"/>
              <a:t>X</a:t>
            </a:r>
            <a:r>
              <a:rPr lang="en-US" sz="2400" baseline="-25000" dirty="0"/>
              <a:t>1</a:t>
            </a:r>
            <a:r>
              <a:rPr lang="en-US" sz="2400" baseline="30000" dirty="0"/>
              <a:t>*</a:t>
            </a:r>
            <a:r>
              <a:rPr lang="en-US" sz="2400" dirty="0"/>
              <a:t>)/X</a:t>
            </a:r>
            <a:r>
              <a:rPr lang="en-US" sz="2400" baseline="-25000" dirty="0"/>
              <a:t>1</a:t>
            </a:r>
            <a:r>
              <a:rPr lang="en-US" sz="2400" dirty="0"/>
              <a:t> ∪ (X</a:t>
            </a:r>
            <a:r>
              <a:rPr lang="en-US" sz="2400" baseline="-25000" dirty="0"/>
              <a:t>1</a:t>
            </a:r>
            <a:r>
              <a:rPr lang="en-US" sz="2400" dirty="0"/>
              <a:t>X</a:t>
            </a:r>
            <a:r>
              <a:rPr lang="en-US" sz="2400" baseline="-25000" dirty="0"/>
              <a:t>2</a:t>
            </a:r>
            <a:r>
              <a:rPr lang="en-US" sz="2400" dirty="0"/>
              <a:t>)/</a:t>
            </a:r>
            <a:r>
              <a:rPr lang="en-US" sz="2400" dirty="0" smtClean="0"/>
              <a:t>X</a:t>
            </a:r>
            <a:r>
              <a:rPr lang="en-US" sz="2400" baseline="-25000" dirty="0" smtClean="0"/>
              <a:t>1</a:t>
            </a:r>
          </a:p>
          <a:p>
            <a:r>
              <a:rPr lang="en-US" sz="2400" dirty="0" smtClean="0"/>
              <a:t> </a:t>
            </a:r>
            <a:r>
              <a:rPr lang="en-US" sz="2400" u="sng" dirty="0" smtClean="0"/>
              <a:t>by P2</a:t>
            </a:r>
            <a:r>
              <a:rPr lang="en-US" sz="2400" dirty="0" smtClean="0"/>
              <a:t> = (X</a:t>
            </a:r>
            <a:r>
              <a:rPr lang="en-US" sz="2400" baseline="-25000" dirty="0" smtClean="0"/>
              <a:t>2</a:t>
            </a:r>
            <a:r>
              <a:rPr lang="en-US" sz="2400" dirty="0" smtClean="0"/>
              <a:t>/X</a:t>
            </a:r>
            <a:r>
              <a:rPr lang="en-US" sz="2400" baseline="-25000" dirty="0" smtClean="0"/>
              <a:t>1</a:t>
            </a:r>
            <a:r>
              <a:rPr lang="en-US" sz="2400" dirty="0" smtClean="0"/>
              <a:t>)X</a:t>
            </a:r>
            <a:r>
              <a:rPr lang="en-US" sz="2400" baseline="-25000" dirty="0" smtClean="0"/>
              <a:t>1</a:t>
            </a:r>
            <a:r>
              <a:rPr lang="en-US" sz="2400" baseline="30000" dirty="0" smtClean="0"/>
              <a:t>*</a:t>
            </a:r>
            <a:r>
              <a:rPr lang="en-US" sz="2400" dirty="0" smtClean="0"/>
              <a:t> ∪ ∈ (X</a:t>
            </a:r>
            <a:r>
              <a:rPr lang="en-US" sz="2400" baseline="-25000" dirty="0" smtClean="0"/>
              <a:t>2</a:t>
            </a:r>
            <a:r>
              <a:rPr lang="en-US" sz="2400" dirty="0" smtClean="0"/>
              <a:t>)X</a:t>
            </a:r>
            <a:r>
              <a:rPr lang="en-US" sz="2400" baseline="-25000" dirty="0" smtClean="0"/>
              <a:t>1</a:t>
            </a:r>
            <a:r>
              <a:rPr lang="en-US" sz="2400" dirty="0" smtClean="0"/>
              <a:t>* ∪ (X</a:t>
            </a:r>
            <a:r>
              <a:rPr lang="en-US" sz="2400" baseline="-25000" dirty="0" smtClean="0"/>
              <a:t>1</a:t>
            </a:r>
            <a:r>
              <a:rPr lang="en-US" sz="2400" dirty="0" smtClean="0"/>
              <a:t>/X</a:t>
            </a:r>
            <a:r>
              <a:rPr lang="en-US" sz="2400" baseline="-25000" dirty="0" smtClean="0"/>
              <a:t>1</a:t>
            </a:r>
            <a:r>
              <a:rPr lang="en-US" sz="2400" dirty="0" smtClean="0"/>
              <a:t>)/X</a:t>
            </a:r>
            <a:r>
              <a:rPr lang="en-US" sz="2400" baseline="-25000" dirty="0" smtClean="0"/>
              <a:t>2</a:t>
            </a:r>
            <a:r>
              <a:rPr lang="en-US" sz="2400" dirty="0" smtClean="0"/>
              <a:t> ∪ ∈ (X</a:t>
            </a:r>
            <a:r>
              <a:rPr lang="en-US" sz="2400" baseline="-25000" dirty="0" smtClean="0"/>
              <a:t>1</a:t>
            </a:r>
            <a:r>
              <a:rPr lang="en-US" sz="2400" dirty="0" smtClean="0"/>
              <a:t>)(X</a:t>
            </a:r>
            <a:r>
              <a:rPr lang="en-US" sz="2400" baseline="-25000" dirty="0" smtClean="0"/>
              <a:t>2</a:t>
            </a:r>
            <a:r>
              <a:rPr lang="en-US" sz="2400" dirty="0" smtClean="0"/>
              <a:t>/X</a:t>
            </a:r>
            <a:r>
              <a:rPr lang="en-US" sz="2400" baseline="-25000" dirty="0" smtClean="0"/>
              <a:t>1</a:t>
            </a:r>
            <a:r>
              <a:rPr lang="en-US" sz="2400" dirty="0" smtClean="0"/>
              <a:t>) </a:t>
            </a:r>
          </a:p>
          <a:p>
            <a:r>
              <a:rPr lang="en-US" sz="2400" u="sng" dirty="0" smtClean="0"/>
              <a:t>by P4</a:t>
            </a:r>
            <a:r>
              <a:rPr lang="en-US" sz="2400" dirty="0" smtClean="0"/>
              <a:t> = ø X</a:t>
            </a:r>
            <a:r>
              <a:rPr lang="en-US" sz="2400" baseline="-25000" dirty="0" smtClean="0"/>
              <a:t>1</a:t>
            </a:r>
            <a:r>
              <a:rPr lang="en-US" sz="2400" dirty="0" smtClean="0"/>
              <a:t> ∪ ø(X</a:t>
            </a:r>
            <a:r>
              <a:rPr lang="en-US" sz="2400" baseline="-25000" dirty="0" smtClean="0"/>
              <a:t>1</a:t>
            </a:r>
            <a:r>
              <a:rPr lang="en-US" sz="2400" dirty="0" smtClean="0"/>
              <a:t>/X</a:t>
            </a:r>
            <a:r>
              <a:rPr lang="en-US" sz="2400" baseline="-25000" dirty="0" smtClean="0"/>
              <a:t>2</a:t>
            </a:r>
            <a:r>
              <a:rPr lang="en-US" sz="2400" dirty="0" smtClean="0"/>
              <a:t>) ∪ eX</a:t>
            </a:r>
            <a:r>
              <a:rPr lang="en-US" sz="2400" baseline="-25000" dirty="0" smtClean="0"/>
              <a:t>2</a:t>
            </a:r>
            <a:r>
              <a:rPr lang="en-US" sz="2400" dirty="0" smtClean="0"/>
              <a:t> ∪ ø </a:t>
            </a:r>
            <a:r>
              <a:rPr lang="en-US" sz="2400" dirty="0" err="1" smtClean="0"/>
              <a:t>ø</a:t>
            </a:r>
            <a:r>
              <a:rPr lang="en-US" sz="2400" dirty="0" smtClean="0"/>
              <a:t> </a:t>
            </a:r>
          </a:p>
          <a:p>
            <a:r>
              <a:rPr lang="en-US" sz="2400" u="sng" dirty="0" smtClean="0"/>
              <a:t>by P1</a:t>
            </a:r>
            <a:r>
              <a:rPr lang="en-US" sz="2400" dirty="0" smtClean="0"/>
              <a:t>  = X</a:t>
            </a:r>
            <a:r>
              <a:rPr lang="en-US" sz="2400" baseline="-25000" dirty="0" smtClean="0"/>
              <a:t>2</a:t>
            </a:r>
            <a:r>
              <a:rPr lang="en-US" sz="2400" dirty="0" smtClean="0"/>
              <a:t> </a:t>
            </a:r>
          </a:p>
          <a:p>
            <a:endParaRPr lang="en-US" sz="2400" dirty="0"/>
          </a:p>
          <a:p>
            <a:endParaRPr lang="en-US" sz="2400" dirty="0"/>
          </a:p>
        </p:txBody>
      </p:sp>
      <p:pic>
        <p:nvPicPr>
          <p:cNvPr id="4" name="Picture 3" descr="fsm"/>
          <p:cNvPicPr/>
          <p:nvPr/>
        </p:nvPicPr>
        <p:blipFill>
          <a:blip r:embed="rId2" cstate="print"/>
          <a:srcRect/>
          <a:stretch>
            <a:fillRect/>
          </a:stretch>
        </p:blipFill>
        <p:spPr bwMode="auto">
          <a:xfrm>
            <a:off x="1066800" y="3450799"/>
            <a:ext cx="4724400" cy="3441700"/>
          </a:xfrm>
          <a:prstGeom prst="rect">
            <a:avLst/>
          </a:prstGeom>
          <a:noFill/>
          <a:ln w="9525">
            <a:noFill/>
            <a:miter lim="800000"/>
            <a:headEnd/>
            <a:tailEnd/>
          </a:ln>
        </p:spPr>
      </p:pic>
      <p:sp>
        <p:nvSpPr>
          <p:cNvPr id="5" name="Content Placeholder 2"/>
          <p:cNvSpPr txBox="1">
            <a:spLocks/>
          </p:cNvSpPr>
          <p:nvPr/>
        </p:nvSpPr>
        <p:spPr>
          <a:xfrm>
            <a:off x="6096000" y="3733800"/>
            <a:ext cx="2895600" cy="31586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Graph for regular language E</a:t>
            </a:r>
            <a:r>
              <a:rPr lang="en-US" baseline="-25000" dirty="0" smtClean="0"/>
              <a:t>1</a:t>
            </a:r>
            <a:r>
              <a:rPr lang="en-US" dirty="0" smtClean="0"/>
              <a:t> = (X</a:t>
            </a:r>
            <a:r>
              <a:rPr lang="en-US" baseline="-25000" dirty="0" smtClean="0"/>
              <a:t>2</a:t>
            </a:r>
            <a:r>
              <a:rPr lang="en-US" dirty="0" smtClean="0"/>
              <a:t>X</a:t>
            </a:r>
            <a:r>
              <a:rPr lang="en-US" baseline="-25000" dirty="0" smtClean="0"/>
              <a:t>1</a:t>
            </a:r>
            <a:r>
              <a:rPr lang="en-US" baseline="30000" dirty="0" smtClean="0"/>
              <a:t>*</a:t>
            </a:r>
            <a:r>
              <a:rPr lang="en-US" dirty="0" smtClean="0"/>
              <a:t> ∪ X</a:t>
            </a:r>
            <a:r>
              <a:rPr lang="en-US" baseline="-25000" dirty="0" smtClean="0"/>
              <a:t>1</a:t>
            </a:r>
            <a:r>
              <a:rPr lang="en-US" dirty="0" smtClean="0"/>
              <a:t>X</a:t>
            </a:r>
            <a:r>
              <a:rPr lang="en-US" baseline="-25000" dirty="0" smtClean="0"/>
              <a:t>2</a:t>
            </a:r>
            <a:r>
              <a:rPr lang="en-US" dirty="0" smtClean="0"/>
              <a:t>). </a:t>
            </a:r>
          </a:p>
          <a:p>
            <a:r>
              <a:rPr lang="en-US" dirty="0" smtClean="0"/>
              <a:t>This graph can be interpreted as PMG, EEAM or BM depending on meaning of symbols X</a:t>
            </a:r>
            <a:r>
              <a:rPr lang="en-US" baseline="-25000" dirty="0" smtClean="0"/>
              <a:t>i </a:t>
            </a:r>
            <a:r>
              <a:rPr lang="en-US" dirty="0" smtClean="0"/>
              <a:t>and nodes (states)</a:t>
            </a:r>
          </a:p>
          <a:p>
            <a:endParaRPr lang="en-US" dirty="0"/>
          </a:p>
        </p:txBody>
      </p:sp>
    </p:spTree>
    <p:extLst>
      <p:ext uri="{BB962C8B-B14F-4D97-AF65-F5344CB8AC3E}">
        <p14:creationId xmlns:p14="http://schemas.microsoft.com/office/powerpoint/2010/main" val="96564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105400"/>
          </a:xfrm>
          <a:solidFill>
            <a:srgbClr val="FFFF00"/>
          </a:solidFill>
          <a:ln w="76200">
            <a:solidFill>
              <a:schemeClr val="tx1"/>
            </a:solidFill>
          </a:ln>
        </p:spPr>
        <p:txBody>
          <a:bodyPr>
            <a:noAutofit/>
          </a:bodyPr>
          <a:lstStyle/>
          <a:p>
            <a:pPr algn="ctr">
              <a:buNone/>
            </a:pPr>
            <a:r>
              <a:rPr lang="en-US" sz="8000" b="1" i="1" dirty="0" smtClean="0">
                <a:solidFill>
                  <a:srgbClr val="FF0000"/>
                </a:solidFill>
                <a:effectLst>
                  <a:outerShdw blurRad="38100" dist="38100" dir="2700000" algn="tl">
                    <a:srgbClr val="000000">
                      <a:alpha val="43137"/>
                    </a:srgbClr>
                  </a:outerShdw>
                </a:effectLst>
              </a:rPr>
              <a:t>Languages to describe motions of humanoid robots</a:t>
            </a:r>
            <a:endParaRPr lang="en-US" sz="8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239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8" descr="New Image7.JPG"/>
          <p:cNvPicPr>
            <a:picLocks noChangeAspect="1"/>
          </p:cNvPicPr>
          <p:nvPr/>
        </p:nvPicPr>
        <p:blipFill>
          <a:blip r:embed="rId2" cstate="print"/>
          <a:srcRect/>
          <a:stretch>
            <a:fillRect/>
          </a:stretch>
        </p:blipFill>
        <p:spPr bwMode="auto">
          <a:xfrm>
            <a:off x="5624942" y="4231288"/>
            <a:ext cx="3482428" cy="2611821"/>
          </a:xfrm>
          <a:prstGeom prst="rect">
            <a:avLst/>
          </a:prstGeom>
          <a:noFill/>
          <a:ln w="9525">
            <a:noFill/>
            <a:miter lim="800000"/>
            <a:headEnd/>
            <a:tailEnd/>
          </a:ln>
        </p:spPr>
      </p:pic>
      <p:pic>
        <p:nvPicPr>
          <p:cNvPr id="45" name="Picture 8" descr="232323232%7Ffp%3A9%3Dot%3E2339%3D%3B66%3D533%3DXROQDF%3E2323%3B8672956%3Bot1lsi.jpg"/>
          <p:cNvPicPr>
            <a:picLocks noChangeAspect="1"/>
          </p:cNvPicPr>
          <p:nvPr/>
        </p:nvPicPr>
        <p:blipFill>
          <a:blip r:embed="rId3" cstate="print"/>
          <a:srcRect/>
          <a:stretch>
            <a:fillRect/>
          </a:stretch>
        </p:blipFill>
        <p:spPr bwMode="auto">
          <a:xfrm>
            <a:off x="0" y="3098800"/>
            <a:ext cx="2819400" cy="3759200"/>
          </a:xfrm>
          <a:prstGeom prst="rect">
            <a:avLst/>
          </a:prstGeom>
          <a:noFill/>
          <a:ln w="9525">
            <a:noFill/>
            <a:miter lim="800000"/>
            <a:headEnd/>
            <a:tailEnd/>
          </a:ln>
        </p:spPr>
      </p:pic>
      <p:sp>
        <p:nvSpPr>
          <p:cNvPr id="51" name="TextBox 50"/>
          <p:cNvSpPr txBox="1"/>
          <p:nvPr/>
        </p:nvSpPr>
        <p:spPr>
          <a:xfrm>
            <a:off x="820387" y="6191310"/>
            <a:ext cx="2743200" cy="400110"/>
          </a:xfrm>
          <a:prstGeom prst="rect">
            <a:avLst/>
          </a:prstGeom>
          <a:solidFill>
            <a:schemeClr val="bg2"/>
          </a:solid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Professor Einstein</a:t>
            </a:r>
            <a:endParaRPr lang="en-US" sz="2000" b="1" dirty="0">
              <a:solidFill>
                <a:srgbClr val="FF0000"/>
              </a:solidFill>
              <a:effectLst>
                <a:outerShdw blurRad="38100" dist="38100" dir="2700000" algn="tl">
                  <a:srgbClr val="000000">
                    <a:alpha val="43137"/>
                  </a:srgbClr>
                </a:outerShdw>
              </a:effectLst>
            </a:endParaRPr>
          </a:p>
        </p:txBody>
      </p:sp>
      <p:sp>
        <p:nvSpPr>
          <p:cNvPr id="76" name="Rectangle 75"/>
          <p:cNvSpPr/>
          <p:nvPr/>
        </p:nvSpPr>
        <p:spPr>
          <a:xfrm>
            <a:off x="5257800" y="6432576"/>
            <a:ext cx="1809983" cy="369332"/>
          </a:xfrm>
          <a:prstGeom prst="rect">
            <a:avLst/>
          </a:prstGeom>
          <a:solidFill>
            <a:schemeClr val="bg2"/>
          </a:solidFill>
        </p:spPr>
        <p:txBody>
          <a:bodyPr wrap="none">
            <a:spAutoFit/>
          </a:bodyPr>
          <a:lstStyle/>
          <a:p>
            <a:r>
              <a:rPr lang="en-US" b="1" dirty="0" smtClean="0">
                <a:effectLst>
                  <a:outerShdw blurRad="38100" dist="38100" dir="2700000" algn="tl">
                    <a:srgbClr val="000000">
                      <a:alpha val="43137"/>
                    </a:srgbClr>
                  </a:outerShdw>
                </a:effectLst>
              </a:rPr>
              <a:t>Schr</a:t>
            </a:r>
            <a:r>
              <a:rPr lang="en-US" b="1" dirty="0" smtClean="0">
                <a:effectLst>
                  <a:outerShdw blurRad="38100" dist="38100" dir="2700000" algn="tl">
                    <a:srgbClr val="000000">
                      <a:alpha val="43137"/>
                    </a:srgbClr>
                  </a:outerShdw>
                </a:effectLst>
                <a:latin typeface="Franklin Gothic Book"/>
              </a:rPr>
              <a:t>ö</a:t>
            </a:r>
            <a:r>
              <a:rPr lang="en-US" b="1" dirty="0" smtClean="0">
                <a:effectLst>
                  <a:outerShdw blurRad="38100" dist="38100" dir="2700000" algn="tl">
                    <a:srgbClr val="000000">
                      <a:alpha val="43137"/>
                    </a:srgbClr>
                  </a:outerShdw>
                </a:effectLst>
              </a:rPr>
              <a:t>dinger Cat </a:t>
            </a:r>
            <a:endParaRPr lang="en-US" b="1" dirty="0">
              <a:effectLst>
                <a:outerShdw blurRad="38100" dist="38100" dir="2700000" algn="tl">
                  <a:srgbClr val="000000">
                    <a:alpha val="43137"/>
                  </a:srgbClr>
                </a:outerShdw>
              </a:effectLst>
            </a:endParaRPr>
          </a:p>
        </p:txBody>
      </p:sp>
      <p:sp>
        <p:nvSpPr>
          <p:cNvPr id="7" name="Title 1"/>
          <p:cNvSpPr txBox="1">
            <a:spLocks/>
          </p:cNvSpPr>
          <p:nvPr/>
        </p:nvSpPr>
        <p:spPr>
          <a:xfrm>
            <a:off x="0" y="-1861"/>
            <a:ext cx="9107370" cy="1906861"/>
          </a:xfrm>
          <a:prstGeom prst="rect">
            <a:avLst/>
          </a:prstGeom>
          <a:solidFill>
            <a:srgbClr val="FFFF00"/>
          </a:solidFill>
        </p:spPr>
        <p:txBody>
          <a:bodyPr anchor="ctr">
            <a:noAutofit/>
          </a:bodyPr>
          <a:lstStyle/>
          <a:p>
            <a:pPr algn="ctr">
              <a:defRPr/>
            </a:pPr>
            <a:r>
              <a:rPr lang="en-US" sz="4800" b="1" dirty="0" smtClean="0">
                <a:solidFill>
                  <a:srgbClr val="FF0000"/>
                </a:solidFill>
                <a:effectLst>
                  <a:outerShdw blurRad="38100" dist="38100" dir="2700000" algn="tl">
                    <a:srgbClr val="000000">
                      <a:alpha val="43137"/>
                    </a:srgbClr>
                  </a:outerShdw>
                </a:effectLst>
              </a:rPr>
              <a:t>On </a:t>
            </a:r>
            <a:r>
              <a:rPr lang="en-US" sz="4800" b="1" dirty="0">
                <a:solidFill>
                  <a:srgbClr val="FF0000"/>
                </a:solidFill>
                <a:effectLst>
                  <a:outerShdw blurRad="38100" dist="38100" dir="2700000" algn="tl">
                    <a:srgbClr val="000000">
                      <a:alpha val="43137"/>
                    </a:srgbClr>
                  </a:outerShdw>
                </a:effectLst>
              </a:rPr>
              <a:t>Synthesis and Verification from Event Diagrams in a Robot </a:t>
            </a:r>
            <a:r>
              <a:rPr lang="en-US" sz="4800" b="1" dirty="0" smtClean="0">
                <a:solidFill>
                  <a:srgbClr val="FF0000"/>
                </a:solidFill>
                <a:effectLst>
                  <a:outerShdw blurRad="38100" dist="38100" dir="2700000" algn="tl">
                    <a:srgbClr val="000000">
                      <a:alpha val="43137"/>
                    </a:srgbClr>
                  </a:outerShdw>
                </a:effectLst>
              </a:rPr>
              <a:t>Theatre</a:t>
            </a:r>
            <a:endParaRPr lang="en-US" sz="4800" b="1"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8" name="Subtitle 2"/>
          <p:cNvSpPr txBox="1">
            <a:spLocks/>
          </p:cNvSpPr>
          <p:nvPr/>
        </p:nvSpPr>
        <p:spPr>
          <a:xfrm>
            <a:off x="533400" y="1822390"/>
            <a:ext cx="7668977" cy="1276410"/>
          </a:xfrm>
          <a:prstGeom prst="rect">
            <a:avLst/>
          </a:prstGeom>
          <a:solidFill>
            <a:schemeClr val="bg2"/>
          </a:solidFill>
        </p:spPr>
        <p:txBody>
          <a:bodyPr>
            <a:noAutofit/>
          </a:bodyPr>
          <a:lstStyle/>
          <a:p>
            <a:pPr algn="ctr"/>
            <a:r>
              <a:rPr lang="en-US" b="1" dirty="0" err="1">
                <a:effectLst>
                  <a:outerShdw blurRad="38100" dist="38100" dir="2700000" algn="tl">
                    <a:srgbClr val="000000">
                      <a:alpha val="43137"/>
                    </a:srgbClr>
                  </a:outerShdw>
                </a:effectLst>
              </a:rPr>
              <a:t>Marek</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Perkowski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Aditya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Bhutada</a:t>
            </a:r>
            <a:r>
              <a:rPr lang="en-US" b="1" dirty="0">
                <a:effectLst>
                  <a:outerShdw blurRad="38100" dist="38100" dir="2700000" algn="tl">
                    <a:srgbClr val="000000">
                      <a:alpha val="43137"/>
                    </a:srgbClr>
                  </a:outerShdw>
                </a:effectLst>
              </a:rPr>
              <a:t>, Martin </a:t>
            </a:r>
            <a:r>
              <a:rPr lang="en-US" b="1" dirty="0" err="1">
                <a:effectLst>
                  <a:outerShdw blurRad="38100" dist="38100" dir="2700000" algn="tl">
                    <a:srgbClr val="000000">
                      <a:alpha val="43137"/>
                    </a:srgbClr>
                  </a:outerShdw>
                </a:effectLst>
              </a:rPr>
              <a:t>Lukac</a:t>
            </a:r>
            <a:r>
              <a:rPr lang="en-US" b="1" baseline="30000"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and Mathias </a:t>
            </a:r>
            <a:r>
              <a:rPr lang="en-US" b="1" dirty="0" err="1">
                <a:effectLst>
                  <a:outerShdw blurRad="38100" dist="38100" dir="2700000" algn="tl">
                    <a:srgbClr val="000000">
                      <a:alpha val="43137"/>
                    </a:srgbClr>
                  </a:outerShdw>
                </a:effectLst>
              </a:rPr>
              <a:t>Sunardi</a:t>
            </a:r>
            <a:endParaRPr lang="en-US" b="1" dirty="0">
              <a:effectLst>
                <a:outerShdw blurRad="38100" dist="38100" dir="2700000" algn="tl">
                  <a:srgbClr val="000000">
                    <a:alpha val="43137"/>
                  </a:srgbClr>
                </a:outerShdw>
              </a:effectLst>
            </a:endParaRPr>
          </a:p>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Portland </a:t>
            </a:r>
            <a:r>
              <a:rPr lang="en-US" b="1" dirty="0">
                <a:effectLst>
                  <a:outerShdw blurRad="38100" dist="38100" dir="2700000" algn="tl">
                    <a:srgbClr val="000000">
                      <a:alpha val="43137"/>
                    </a:srgbClr>
                  </a:outerShdw>
                </a:effectLst>
              </a:rPr>
              <a:t>State University, Department of Electrical and Computer Engineering, </a:t>
            </a:r>
          </a:p>
          <a:p>
            <a:pPr algn="ctr"/>
            <a:r>
              <a:rPr lang="en-US" b="1" baseline="30000"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Tohoku University, </a:t>
            </a:r>
            <a:r>
              <a:rPr lang="en-US" b="1" dirty="0" err="1">
                <a:effectLst>
                  <a:outerShdw blurRad="38100" dist="38100" dir="2700000" algn="tl">
                    <a:srgbClr val="000000">
                      <a:alpha val="43137"/>
                    </a:srgbClr>
                  </a:outerShdw>
                </a:effectLst>
              </a:rPr>
              <a:t>Kameyama</a:t>
            </a:r>
            <a:r>
              <a:rPr lang="en-US" b="1" dirty="0">
                <a:effectLst>
                  <a:outerShdw blurRad="38100" dist="38100" dir="2700000" algn="tl">
                    <a:srgbClr val="000000">
                      <a:alpha val="43137"/>
                    </a:srgbClr>
                  </a:outerShdw>
                </a:effectLst>
              </a:rPr>
              <a:t> Laboratory, Sendai, Japan</a:t>
            </a:r>
          </a:p>
        </p:txBody>
      </p:sp>
      <p:sp>
        <p:nvSpPr>
          <p:cNvPr id="10" name="TextBox 9"/>
          <p:cNvSpPr txBox="1"/>
          <p:nvPr/>
        </p:nvSpPr>
        <p:spPr>
          <a:xfrm>
            <a:off x="3276600" y="3452366"/>
            <a:ext cx="5410200" cy="369332"/>
          </a:xfrm>
          <a:prstGeom prst="rect">
            <a:avLst/>
          </a:prstGeom>
          <a:noFill/>
        </p:spPr>
        <p:txBody>
          <a:bodyPr wrap="square" rtlCol="0">
            <a:spAutoFit/>
          </a:bodyPr>
          <a:lstStyle/>
          <a:p>
            <a:r>
              <a:rPr lang="en-US" dirty="0" smtClean="0"/>
              <a:t>Physics Debate  Theatre of puppet  robots</a:t>
            </a:r>
          </a:p>
        </p:txBody>
      </p:sp>
      <p:pic>
        <p:nvPicPr>
          <p:cNvPr id="11" name="Picture 2" descr="http://2.bp.blogspot.com/_Sp7r4vrY1Oo/R9oBmZlkk-I/AAAAAAAAAIQ/zst0dUYuhEk/s200/bohr.final.web.jpg"/>
          <p:cNvPicPr>
            <a:picLocks noChangeAspect="1" noChangeArrowheads="1"/>
          </p:cNvPicPr>
          <p:nvPr/>
        </p:nvPicPr>
        <p:blipFill>
          <a:blip r:embed="rId4" cstate="print"/>
          <a:srcRect/>
          <a:stretch>
            <a:fillRect/>
          </a:stretch>
        </p:blipFill>
        <p:spPr bwMode="auto">
          <a:xfrm>
            <a:off x="2971800" y="4267199"/>
            <a:ext cx="1905000" cy="2540000"/>
          </a:xfrm>
          <a:prstGeom prst="rect">
            <a:avLst/>
          </a:prstGeom>
          <a:noFill/>
        </p:spPr>
      </p:pic>
      <p:sp>
        <p:nvSpPr>
          <p:cNvPr id="9" name="Rectangle 8"/>
          <p:cNvSpPr/>
          <p:nvPr/>
        </p:nvSpPr>
        <p:spPr>
          <a:xfrm>
            <a:off x="3504479" y="4038599"/>
            <a:ext cx="2133601" cy="45720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Dr. </a:t>
            </a:r>
            <a:r>
              <a:rPr lang="en-US" sz="2000" b="1" dirty="0" err="1" smtClean="0">
                <a:solidFill>
                  <a:srgbClr val="FF0000"/>
                </a:solidFill>
              </a:rPr>
              <a:t>Niels</a:t>
            </a:r>
            <a:r>
              <a:rPr lang="en-US" sz="2000" b="1" dirty="0" smtClean="0">
                <a:solidFill>
                  <a:srgbClr val="FF0000"/>
                </a:solidFill>
              </a:rPr>
              <a:t> Bohr</a:t>
            </a:r>
            <a:endParaRPr lang="en-US" sz="2000" b="1" dirty="0">
              <a:solidFill>
                <a:srgbClr val="FF0000"/>
              </a:solidFill>
            </a:endParaRPr>
          </a:p>
        </p:txBody>
      </p:sp>
    </p:spTree>
    <p:extLst>
      <p:ext uri="{BB962C8B-B14F-4D97-AF65-F5344CB8AC3E}">
        <p14:creationId xmlns:p14="http://schemas.microsoft.com/office/powerpoint/2010/main" val="1176702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Regular Expressions,</a:t>
            </a:r>
            <a:r>
              <a:rPr lang="en-US" b="1" dirty="0"/>
              <a:t> </a:t>
            </a:r>
            <a:r>
              <a:rPr lang="en-US" dirty="0"/>
              <a:t>Boolean and Fuzzy Logic </a:t>
            </a:r>
            <a:r>
              <a:rPr lang="en-US" i="1" dirty="0"/>
              <a:t>plus</a:t>
            </a:r>
            <a:r>
              <a:rPr lang="en-US" dirty="0"/>
              <a:t> many new </a:t>
            </a:r>
            <a:r>
              <a:rPr lang="en-US" dirty="0" smtClean="0"/>
              <a:t>operators</a:t>
            </a:r>
          </a:p>
          <a:p>
            <a:endParaRPr lang="en-US" b="1" dirty="0" smtClean="0"/>
          </a:p>
          <a:p>
            <a:r>
              <a:rPr lang="en-US" b="1" dirty="0" smtClean="0"/>
              <a:t>Most </a:t>
            </a:r>
            <a:r>
              <a:rPr lang="en-US" b="1" dirty="0"/>
              <a:t>importantly, EDs create counterpart probability operators for all these deterministic operators. </a:t>
            </a:r>
            <a:endParaRPr lang="en-US" b="1" dirty="0" smtClean="0"/>
          </a:p>
          <a:p>
            <a:endParaRPr lang="en-US" b="1" dirty="0"/>
          </a:p>
          <a:p>
            <a:r>
              <a:rPr lang="en-US" b="1" dirty="0" smtClean="0"/>
              <a:t>They </a:t>
            </a:r>
            <a:r>
              <a:rPr lang="en-US" b="1" dirty="0"/>
              <a:t>can be used for event acceptance or event generation. </a:t>
            </a:r>
            <a:endParaRPr lang="en-US" b="1" dirty="0" smtClean="0"/>
          </a:p>
          <a:p>
            <a:endParaRPr lang="en-US" b="1" dirty="0"/>
          </a:p>
          <a:p>
            <a:r>
              <a:rPr lang="en-US" b="1" dirty="0" smtClean="0"/>
              <a:t>The </a:t>
            </a:r>
            <a:r>
              <a:rPr lang="en-US" b="1" dirty="0"/>
              <a:t>diagrams are intended to simulate robot controllers and verify their correctness and properties. </a:t>
            </a:r>
          </a:p>
          <a:p>
            <a:endParaRPr lang="en-US" dirty="0"/>
          </a:p>
        </p:txBody>
      </p:sp>
    </p:spTree>
    <p:extLst>
      <p:ext uri="{BB962C8B-B14F-4D97-AF65-F5344CB8AC3E}">
        <p14:creationId xmlns:p14="http://schemas.microsoft.com/office/powerpoint/2010/main" val="409382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Basic Definitions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685800"/>
            <a:ext cx="8763000" cy="6172200"/>
          </a:xfrm>
        </p:spPr>
        <p:txBody>
          <a:bodyPr>
            <a:noAutofit/>
          </a:bodyPr>
          <a:lstStyle/>
          <a:p>
            <a:r>
              <a:rPr lang="en-US" sz="2000" i="1" u="sng" dirty="0" smtClean="0">
                <a:solidFill>
                  <a:srgbClr val="FF0000"/>
                </a:solidFill>
              </a:rPr>
              <a:t>A behavior</a:t>
            </a:r>
            <a:r>
              <a:rPr lang="en-US" sz="2000" dirty="0" smtClean="0">
                <a:solidFill>
                  <a:srgbClr val="FF0000"/>
                </a:solidFill>
              </a:rPr>
              <a:t> </a:t>
            </a:r>
            <a:r>
              <a:rPr lang="en-US" sz="2000" dirty="0"/>
              <a:t>is formally defined as a certain mapping between sets of sequences of input symbols and sets of sequences of output symbols. </a:t>
            </a:r>
            <a:endParaRPr lang="en-US" sz="2000" dirty="0" smtClean="0"/>
          </a:p>
          <a:p>
            <a:endParaRPr lang="en-US" sz="2000" u="sng" dirty="0"/>
          </a:p>
          <a:p>
            <a:r>
              <a:rPr lang="en-US" sz="2000" u="sng" dirty="0" smtClean="0">
                <a:solidFill>
                  <a:srgbClr val="FF0000"/>
                </a:solidFill>
              </a:rPr>
              <a:t>Input </a:t>
            </a:r>
            <a:r>
              <a:rPr lang="en-US" sz="2000" u="sng" dirty="0">
                <a:solidFill>
                  <a:srgbClr val="FF0000"/>
                </a:solidFill>
              </a:rPr>
              <a:t>symbols</a:t>
            </a:r>
            <a:r>
              <a:rPr lang="en-US" sz="2000" dirty="0">
                <a:solidFill>
                  <a:srgbClr val="FF0000"/>
                </a:solidFill>
              </a:rPr>
              <a:t> </a:t>
            </a:r>
            <a:r>
              <a:rPr lang="en-US" sz="2000" dirty="0"/>
              <a:t>are formed based on readings from sensors and </a:t>
            </a:r>
            <a:r>
              <a:rPr lang="en-US" sz="2000" dirty="0" smtClean="0"/>
              <a:t>cameras</a:t>
            </a:r>
            <a:endParaRPr lang="en-US" sz="2000" dirty="0"/>
          </a:p>
          <a:p>
            <a:endParaRPr lang="en-US" sz="2000" dirty="0" smtClean="0"/>
          </a:p>
          <a:p>
            <a:r>
              <a:rPr lang="en-US" sz="2000" u="sng" dirty="0" smtClean="0">
                <a:solidFill>
                  <a:srgbClr val="FF0000"/>
                </a:solidFill>
              </a:rPr>
              <a:t>Output </a:t>
            </a:r>
            <a:r>
              <a:rPr lang="en-US" sz="2000" u="sng" dirty="0">
                <a:solidFill>
                  <a:srgbClr val="FF0000"/>
                </a:solidFill>
              </a:rPr>
              <a:t>symbols</a:t>
            </a:r>
            <a:r>
              <a:rPr lang="en-US" sz="2000" dirty="0">
                <a:solidFill>
                  <a:srgbClr val="FF0000"/>
                </a:solidFill>
              </a:rPr>
              <a:t> </a:t>
            </a:r>
            <a:r>
              <a:rPr lang="en-US" sz="2000" dirty="0"/>
              <a:t>represent elementary robot/theatre behaviors such as humanoid robot’s arm-up motion or a rotation of the stage of the theatre synchronized with changing lights. </a:t>
            </a:r>
            <a:endParaRPr lang="en-US" sz="2000" dirty="0" smtClean="0"/>
          </a:p>
          <a:p>
            <a:endParaRPr lang="en-US" sz="2000" dirty="0"/>
          </a:p>
          <a:p>
            <a:r>
              <a:rPr lang="en-US" sz="2000" b="1" dirty="0">
                <a:solidFill>
                  <a:srgbClr val="FF0000"/>
                </a:solidFill>
              </a:rPr>
              <a:t>SYMBOL = [NAME, VALUE] </a:t>
            </a:r>
            <a:endParaRPr lang="en-US" sz="2000" b="1" dirty="0" smtClean="0">
              <a:solidFill>
                <a:srgbClr val="FF0000"/>
              </a:solidFill>
            </a:endParaRPr>
          </a:p>
          <a:p>
            <a:r>
              <a:rPr lang="en-US" sz="2000" dirty="0" smtClean="0"/>
              <a:t>A </a:t>
            </a:r>
            <a:r>
              <a:rPr lang="en-US" sz="2000" dirty="0">
                <a:solidFill>
                  <a:srgbClr val="FF0000"/>
                </a:solidFill>
              </a:rPr>
              <a:t>symbol</a:t>
            </a:r>
            <a:r>
              <a:rPr lang="en-US" sz="2000" dirty="0"/>
              <a:t> corresponds </a:t>
            </a:r>
            <a:r>
              <a:rPr lang="en-US" sz="2000" dirty="0" smtClean="0"/>
              <a:t>to:</a:t>
            </a:r>
          </a:p>
          <a:p>
            <a:pPr lvl="1"/>
            <a:r>
              <a:rPr lang="en-US" sz="1600" dirty="0" smtClean="0"/>
              <a:t> </a:t>
            </a:r>
            <a:r>
              <a:rPr lang="en-US" sz="1600" dirty="0"/>
              <a:t>a </a:t>
            </a:r>
            <a:r>
              <a:rPr lang="en-US" sz="1600" u="sng" dirty="0">
                <a:solidFill>
                  <a:srgbClr val="FF0000"/>
                </a:solidFill>
                <a:effectLst>
                  <a:outerShdw blurRad="38100" dist="38100" dir="2700000" algn="tl">
                    <a:srgbClr val="000000">
                      <a:alpha val="43137"/>
                    </a:srgbClr>
                  </a:outerShdw>
                </a:effectLst>
              </a:rPr>
              <a:t>name of input</a:t>
            </a:r>
            <a:r>
              <a:rPr lang="en-US" sz="1600" dirty="0"/>
              <a:t>, e.g.:</a:t>
            </a:r>
            <a:r>
              <a:rPr lang="en-US" sz="1600" i="1" u="sng" dirty="0"/>
              <a:t> Sensor1</a:t>
            </a:r>
            <a:r>
              <a:rPr lang="en-US" sz="1600" dirty="0"/>
              <a:t>, and may have values of: an integer, “</a:t>
            </a:r>
            <a:r>
              <a:rPr lang="en-US" sz="1600" i="1" dirty="0"/>
              <a:t>undefined</a:t>
            </a:r>
            <a:r>
              <a:rPr lang="en-US" sz="1600" dirty="0"/>
              <a:t>” or “</a:t>
            </a:r>
            <a:r>
              <a:rPr lang="en-US" sz="1600" i="1" dirty="0"/>
              <a:t>don’t care</a:t>
            </a:r>
            <a:r>
              <a:rPr lang="en-US" sz="1600" dirty="0"/>
              <a:t>”. </a:t>
            </a:r>
            <a:r>
              <a:rPr lang="en-US" sz="1600" dirty="0" smtClean="0"/>
              <a:t> </a:t>
            </a:r>
            <a:endParaRPr lang="en-US" sz="2000" dirty="0"/>
          </a:p>
          <a:p>
            <a:pPr lvl="1"/>
            <a:r>
              <a:rPr lang="en-US" sz="1600" dirty="0" smtClean="0"/>
              <a:t>Symbol </a:t>
            </a:r>
            <a:r>
              <a:rPr lang="en-US" sz="1600" dirty="0"/>
              <a:t>can also denote an </a:t>
            </a:r>
            <a:r>
              <a:rPr lang="en-US" sz="1600" u="sng" dirty="0">
                <a:solidFill>
                  <a:srgbClr val="FF0000"/>
                </a:solidFill>
                <a:effectLst>
                  <a:outerShdw blurRad="38100" dist="38100" dir="2700000" algn="tl">
                    <a:srgbClr val="000000">
                      <a:alpha val="43137"/>
                    </a:srgbClr>
                  </a:outerShdw>
                </a:effectLst>
              </a:rPr>
              <a:t>output</a:t>
            </a:r>
            <a:r>
              <a:rPr lang="en-US" sz="1600" dirty="0"/>
              <a:t> </a:t>
            </a:r>
            <a:r>
              <a:rPr lang="en-US" sz="1600" i="1" dirty="0" err="1"/>
              <a:t>head_rotation</a:t>
            </a:r>
            <a:r>
              <a:rPr lang="en-US" sz="1600" dirty="0"/>
              <a:t> with </a:t>
            </a:r>
            <a:r>
              <a:rPr lang="en-US" sz="1600" dirty="0">
                <a:solidFill>
                  <a:srgbClr val="FF0000"/>
                </a:solidFill>
              </a:rPr>
              <a:t>numerical value </a:t>
            </a:r>
            <a:r>
              <a:rPr lang="en-US" sz="1600" dirty="0"/>
              <a:t>of a rotation angle. </a:t>
            </a:r>
            <a:endParaRPr lang="en-US" sz="1600" dirty="0" smtClean="0"/>
          </a:p>
          <a:p>
            <a:endParaRPr lang="en-US" sz="2000" dirty="0"/>
          </a:p>
          <a:p>
            <a:r>
              <a:rPr lang="en-US" sz="2000" dirty="0" smtClean="0"/>
              <a:t>An </a:t>
            </a:r>
            <a:r>
              <a:rPr lang="en-US" sz="2000" u="sng" dirty="0">
                <a:solidFill>
                  <a:srgbClr val="FF0000"/>
                </a:solidFill>
              </a:rPr>
              <a:t>elementary motion</a:t>
            </a:r>
            <a:r>
              <a:rPr lang="en-US" sz="2000" dirty="0">
                <a:solidFill>
                  <a:srgbClr val="FF0000"/>
                </a:solidFill>
              </a:rPr>
              <a:t> </a:t>
            </a:r>
            <a:r>
              <a:rPr lang="en-US" sz="2000" dirty="0"/>
              <a:t>is </a:t>
            </a:r>
            <a:r>
              <a:rPr lang="en-US" sz="2000" u="sng" dirty="0">
                <a:solidFill>
                  <a:srgbClr val="00B0F0"/>
                </a:solidFill>
              </a:rPr>
              <a:t>a sequence </a:t>
            </a:r>
            <a:r>
              <a:rPr lang="en-US" sz="2000" dirty="0"/>
              <a:t>of input or output symbols. </a:t>
            </a:r>
            <a:endParaRPr lang="en-US" sz="2000" dirty="0" smtClean="0"/>
          </a:p>
          <a:p>
            <a:endParaRPr lang="en-US" sz="2000" dirty="0"/>
          </a:p>
          <a:p>
            <a:r>
              <a:rPr lang="en-US" sz="2000" dirty="0" smtClean="0"/>
              <a:t>A </a:t>
            </a:r>
            <a:r>
              <a:rPr lang="en-US" sz="2000" u="sng" dirty="0">
                <a:solidFill>
                  <a:srgbClr val="FF0000"/>
                </a:solidFill>
              </a:rPr>
              <a:t>motion</a:t>
            </a:r>
            <a:r>
              <a:rPr lang="en-US" sz="2000" dirty="0"/>
              <a:t> is a </a:t>
            </a:r>
            <a:r>
              <a:rPr lang="en-US" sz="2000" dirty="0">
                <a:solidFill>
                  <a:srgbClr val="00B0F0"/>
                </a:solidFill>
              </a:rPr>
              <a:t>set of elementary motions </a:t>
            </a:r>
            <a:r>
              <a:rPr lang="en-US" sz="2000" dirty="0"/>
              <a:t>(finite or infinite). </a:t>
            </a:r>
            <a:endParaRPr lang="en-US" sz="2000" dirty="0" smtClean="0"/>
          </a:p>
        </p:txBody>
      </p:sp>
    </p:spTree>
    <p:extLst>
      <p:ext uri="{BB962C8B-B14F-4D97-AF65-F5344CB8AC3E}">
        <p14:creationId xmlns:p14="http://schemas.microsoft.com/office/powerpoint/2010/main" val="332202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896203"/>
          </a:xfrm>
        </p:spPr>
        <p:txBody>
          <a:bodyPr>
            <a:normAutofit fontScale="90000"/>
          </a:bodyPr>
          <a:lstStyle/>
          <a:p>
            <a:r>
              <a:rPr lang="en-US" dirty="0" smtClean="0"/>
              <a:t>Concept of motion is very general here</a:t>
            </a:r>
            <a:endParaRPr lang="en-US" dirty="0"/>
          </a:p>
        </p:txBody>
      </p:sp>
      <p:sp>
        <p:nvSpPr>
          <p:cNvPr id="3" name="Content Placeholder 2"/>
          <p:cNvSpPr>
            <a:spLocks noGrp="1"/>
          </p:cNvSpPr>
          <p:nvPr>
            <p:ph idx="1"/>
          </p:nvPr>
        </p:nvSpPr>
        <p:spPr>
          <a:xfrm>
            <a:off x="228600" y="990600"/>
            <a:ext cx="8534400" cy="5638800"/>
          </a:xfrm>
        </p:spPr>
        <p:txBody>
          <a:bodyPr>
            <a:normAutofit fontScale="62500" lnSpcReduction="20000"/>
          </a:bodyPr>
          <a:lstStyle/>
          <a:p>
            <a:r>
              <a:rPr lang="en-US" dirty="0" smtClean="0"/>
              <a:t>Here our  </a:t>
            </a:r>
            <a:r>
              <a:rPr lang="en-US" dirty="0"/>
              <a:t>interested </a:t>
            </a:r>
            <a:r>
              <a:rPr lang="en-US" dirty="0" smtClean="0"/>
              <a:t>in </a:t>
            </a:r>
            <a:r>
              <a:rPr lang="en-US" dirty="0"/>
              <a:t>the </a:t>
            </a:r>
            <a:r>
              <a:rPr lang="en-US" dirty="0">
                <a:solidFill>
                  <a:srgbClr val="FF0000"/>
                </a:solidFill>
              </a:rPr>
              <a:t>motion subsystem </a:t>
            </a:r>
            <a:r>
              <a:rPr lang="en-US" dirty="0"/>
              <a:t>design. </a:t>
            </a:r>
            <a:endParaRPr lang="en-US" dirty="0" smtClean="0"/>
          </a:p>
          <a:p>
            <a:endParaRPr lang="en-US" dirty="0"/>
          </a:p>
          <a:p>
            <a:r>
              <a:rPr lang="en-US" dirty="0" smtClean="0"/>
              <a:t>We </a:t>
            </a:r>
            <a:r>
              <a:rPr lang="en-US" dirty="0"/>
              <a:t>use the term “motion” to represent a very broad concept that includes (partially)  coordinated motions of many robots and automated stage </a:t>
            </a:r>
            <a:r>
              <a:rPr lang="en-US" dirty="0" smtClean="0"/>
              <a:t>segments.</a:t>
            </a:r>
          </a:p>
          <a:p>
            <a:endParaRPr lang="en-US" dirty="0"/>
          </a:p>
          <a:p>
            <a:r>
              <a:rPr lang="en-US" dirty="0" smtClean="0"/>
              <a:t>These include: </a:t>
            </a:r>
          </a:p>
          <a:p>
            <a:pPr lvl="1"/>
            <a:r>
              <a:rPr lang="en-US" dirty="0" smtClean="0"/>
              <a:t>furniture</a:t>
            </a:r>
            <a:r>
              <a:rPr lang="en-US" dirty="0"/>
              <a:t>, </a:t>
            </a:r>
            <a:endParaRPr lang="en-US" dirty="0" smtClean="0"/>
          </a:p>
          <a:p>
            <a:pPr lvl="1"/>
            <a:r>
              <a:rPr lang="en-US" dirty="0" smtClean="0"/>
              <a:t>sounds</a:t>
            </a:r>
            <a:r>
              <a:rPr lang="en-US" dirty="0"/>
              <a:t>, </a:t>
            </a:r>
            <a:endParaRPr lang="en-US" dirty="0" smtClean="0"/>
          </a:p>
          <a:p>
            <a:pPr lvl="1"/>
            <a:r>
              <a:rPr lang="en-US" dirty="0" smtClean="0"/>
              <a:t>music</a:t>
            </a:r>
            <a:r>
              <a:rPr lang="en-US" dirty="0"/>
              <a:t>, </a:t>
            </a:r>
            <a:endParaRPr lang="en-US" dirty="0" smtClean="0"/>
          </a:p>
          <a:p>
            <a:pPr lvl="1"/>
            <a:r>
              <a:rPr lang="en-US" dirty="0" smtClean="0"/>
              <a:t>lights</a:t>
            </a:r>
            <a:r>
              <a:rPr lang="en-US" dirty="0"/>
              <a:t>, </a:t>
            </a:r>
            <a:endParaRPr lang="en-US" dirty="0" smtClean="0"/>
          </a:p>
          <a:p>
            <a:pPr lvl="1"/>
            <a:r>
              <a:rPr lang="en-US" dirty="0" smtClean="0"/>
              <a:t>smoke </a:t>
            </a:r>
            <a:r>
              <a:rPr lang="en-US" dirty="0"/>
              <a:t>machines, </a:t>
            </a:r>
            <a:endParaRPr lang="en-US" dirty="0" smtClean="0"/>
          </a:p>
          <a:p>
            <a:pPr lvl="1"/>
            <a:r>
              <a:rPr lang="en-US" dirty="0" smtClean="0"/>
              <a:t>curtain </a:t>
            </a:r>
            <a:r>
              <a:rPr lang="en-US" dirty="0"/>
              <a:t>rising and dropping</a:t>
            </a:r>
            <a:r>
              <a:rPr lang="en-US" dirty="0" smtClean="0"/>
              <a:t>,</a:t>
            </a:r>
          </a:p>
          <a:p>
            <a:pPr lvl="1"/>
            <a:r>
              <a:rPr lang="en-US" dirty="0" smtClean="0"/>
              <a:t> </a:t>
            </a:r>
            <a:r>
              <a:rPr lang="en-US" dirty="0"/>
              <a:t>etc. </a:t>
            </a:r>
            <a:endParaRPr lang="en-US" dirty="0" smtClean="0"/>
          </a:p>
          <a:p>
            <a:pPr marL="0" indent="0">
              <a:buNone/>
            </a:pPr>
            <a:endParaRPr lang="en-US" dirty="0"/>
          </a:p>
          <a:p>
            <a:r>
              <a:rPr lang="en-US" dirty="0" smtClean="0"/>
              <a:t>The </a:t>
            </a:r>
            <a:r>
              <a:rPr lang="en-US" dirty="0"/>
              <a:t>synchronization in EDs may be deterministic or </a:t>
            </a:r>
            <a:r>
              <a:rPr lang="en-US" dirty="0" smtClean="0"/>
              <a:t>probabilistic</a:t>
            </a:r>
            <a:r>
              <a:rPr lang="en-US" dirty="0" smtClean="0">
                <a:solidFill>
                  <a:srgbClr val="FF0000"/>
                </a:solidFill>
              </a:rPr>
              <a:t>. </a:t>
            </a:r>
          </a:p>
          <a:p>
            <a:endParaRPr lang="en-US" dirty="0">
              <a:solidFill>
                <a:srgbClr val="FF0000"/>
              </a:solidFill>
            </a:endParaRPr>
          </a:p>
          <a:p>
            <a:r>
              <a:rPr lang="en-US" dirty="0"/>
              <a:t>The synchronization in EDs may be </a:t>
            </a:r>
            <a:r>
              <a:rPr lang="en-US" dirty="0" smtClean="0"/>
              <a:t>partial </a:t>
            </a:r>
            <a:r>
              <a:rPr lang="en-US" dirty="0"/>
              <a:t>or complete</a:t>
            </a:r>
            <a:r>
              <a:rPr lang="en-US" dirty="0">
                <a:solidFill>
                  <a:srgbClr val="FF0000"/>
                </a:solidFill>
              </a:rPr>
              <a:t>. </a:t>
            </a:r>
            <a:r>
              <a:rPr lang="en-US" dirty="0" smtClean="0">
                <a:solidFill>
                  <a:srgbClr val="FF0000"/>
                </a:solidFill>
              </a:rPr>
              <a:t>The motions can be  “</a:t>
            </a:r>
            <a:r>
              <a:rPr lang="en-US" dirty="0">
                <a:solidFill>
                  <a:srgbClr val="FF0000"/>
                </a:solidFill>
              </a:rPr>
              <a:t>partially </a:t>
            </a:r>
            <a:r>
              <a:rPr lang="en-US" dirty="0" smtClean="0">
                <a:solidFill>
                  <a:srgbClr val="FF0000"/>
                </a:solidFill>
              </a:rPr>
              <a:t>coordinated”</a:t>
            </a:r>
            <a:endParaRPr lang="en-US" dirty="0">
              <a:solidFill>
                <a:srgbClr val="FF0000"/>
              </a:solidFill>
            </a:endParaRPr>
          </a:p>
          <a:p>
            <a:endParaRPr lang="en-US" dirty="0"/>
          </a:p>
        </p:txBody>
      </p:sp>
    </p:spTree>
    <p:extLst>
      <p:ext uri="{BB962C8B-B14F-4D97-AF65-F5344CB8AC3E}">
        <p14:creationId xmlns:p14="http://schemas.microsoft.com/office/powerpoint/2010/main" val="382716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General </a:t>
            </a:r>
            <a:r>
              <a:rPr lang="en-US" dirty="0"/>
              <a:t>formalism</a:t>
            </a:r>
          </a:p>
        </p:txBody>
      </p:sp>
      <p:sp>
        <p:nvSpPr>
          <p:cNvPr id="3" name="Content Placeholder 2"/>
          <p:cNvSpPr>
            <a:spLocks noGrp="1"/>
          </p:cNvSpPr>
          <p:nvPr>
            <p:ph idx="1"/>
          </p:nvPr>
        </p:nvSpPr>
        <p:spPr>
          <a:xfrm>
            <a:off x="152400" y="1828800"/>
            <a:ext cx="8763000" cy="4495800"/>
          </a:xfrm>
        </p:spPr>
        <p:txBody>
          <a:bodyPr>
            <a:noAutofit/>
          </a:bodyPr>
          <a:lstStyle/>
          <a:p>
            <a:r>
              <a:rPr lang="en-US" sz="2000" dirty="0"/>
              <a:t>Our approach is a general </a:t>
            </a:r>
            <a:r>
              <a:rPr lang="en-US" sz="2000" dirty="0" smtClean="0"/>
              <a:t>formalism </a:t>
            </a:r>
            <a:r>
              <a:rPr lang="en-US" sz="2000" dirty="0"/>
              <a:t>to generate, realize and verify generalized events/motions. </a:t>
            </a:r>
            <a:endParaRPr lang="en-US" sz="2000" dirty="0" smtClean="0"/>
          </a:p>
          <a:p>
            <a:endParaRPr lang="en-US" sz="2000" dirty="0"/>
          </a:p>
          <a:p>
            <a:r>
              <a:rPr lang="en-US" sz="2000" dirty="0" smtClean="0"/>
              <a:t>The </a:t>
            </a:r>
            <a:r>
              <a:rPr lang="en-US" sz="2000" dirty="0"/>
              <a:t>diagrams </a:t>
            </a:r>
            <a:r>
              <a:rPr lang="en-US" sz="2000" dirty="0" smtClean="0"/>
              <a:t>and </a:t>
            </a:r>
            <a:r>
              <a:rPr lang="en-US" sz="2000" dirty="0"/>
              <a:t>their algebra can be </a:t>
            </a:r>
            <a:r>
              <a:rPr lang="en-US" sz="2000" dirty="0" smtClean="0"/>
              <a:t>applied to:</a:t>
            </a:r>
          </a:p>
          <a:p>
            <a:pPr lvl="1"/>
            <a:r>
              <a:rPr lang="en-US" sz="2000" dirty="0" smtClean="0"/>
              <a:t> </a:t>
            </a:r>
            <a:r>
              <a:rPr lang="en-US" sz="2000" dirty="0"/>
              <a:t>the </a:t>
            </a:r>
            <a:r>
              <a:rPr lang="en-US" sz="2000" dirty="0">
                <a:solidFill>
                  <a:srgbClr val="FF0000"/>
                </a:solidFill>
              </a:rPr>
              <a:t>simulated agents </a:t>
            </a:r>
            <a:r>
              <a:rPr lang="en-US" sz="2000" dirty="0"/>
              <a:t>in movie animation and computer games</a:t>
            </a:r>
            <a:r>
              <a:rPr lang="en-US" sz="2000" dirty="0" smtClean="0"/>
              <a:t>,</a:t>
            </a:r>
          </a:p>
          <a:p>
            <a:pPr lvl="1"/>
            <a:r>
              <a:rPr lang="en-US" sz="2000" dirty="0" smtClean="0"/>
              <a:t>the </a:t>
            </a:r>
            <a:r>
              <a:rPr lang="en-US" sz="2000" dirty="0">
                <a:solidFill>
                  <a:srgbClr val="FF0000"/>
                </a:solidFill>
              </a:rPr>
              <a:t>physical robots </a:t>
            </a:r>
            <a:r>
              <a:rPr lang="en-US" sz="2000" dirty="0"/>
              <a:t>with material bodies. </a:t>
            </a:r>
            <a:endParaRPr lang="en-US" sz="2000" dirty="0" smtClean="0"/>
          </a:p>
          <a:p>
            <a:endParaRPr lang="en-US" sz="2000" dirty="0"/>
          </a:p>
          <a:p>
            <a:r>
              <a:rPr lang="en-US" sz="2000" dirty="0" smtClean="0"/>
              <a:t>Literature </a:t>
            </a:r>
            <a:r>
              <a:rPr lang="en-US" sz="2000" dirty="0"/>
              <a:t>presents many interesting small robots that can be used in a theatre. </a:t>
            </a:r>
            <a:endParaRPr lang="en-US" sz="2000" dirty="0" smtClean="0"/>
          </a:p>
          <a:p>
            <a:endParaRPr lang="en-US" sz="2000" dirty="0"/>
          </a:p>
          <a:p>
            <a:r>
              <a:rPr lang="en-US" sz="2000" dirty="0" smtClean="0"/>
              <a:t>We </a:t>
            </a:r>
            <a:r>
              <a:rPr lang="en-US" sz="2000" dirty="0"/>
              <a:t>illustrate our system on the </a:t>
            </a:r>
            <a:r>
              <a:rPr lang="en-US" sz="2000" dirty="0">
                <a:solidFill>
                  <a:srgbClr val="FF0000"/>
                </a:solidFill>
              </a:rPr>
              <a:t>humanoid biped </a:t>
            </a:r>
            <a:r>
              <a:rPr lang="en-US" sz="2000" dirty="0"/>
              <a:t>robots KHR-1 and </a:t>
            </a:r>
            <a:r>
              <a:rPr lang="en-US" sz="2000" dirty="0" err="1"/>
              <a:t>iSOBOT</a:t>
            </a:r>
            <a:r>
              <a:rPr lang="en-US" sz="2000" dirty="0"/>
              <a:t> with speech, sounds, music and lights in Portland Cyber </a:t>
            </a:r>
            <a:r>
              <a:rPr lang="en-US" sz="2000" dirty="0" smtClean="0"/>
              <a:t>Theatre.</a:t>
            </a:r>
            <a:endParaRPr lang="en-US" sz="2000" dirty="0"/>
          </a:p>
          <a:p>
            <a:endParaRPr lang="en-US" sz="2000" dirty="0"/>
          </a:p>
        </p:txBody>
      </p:sp>
    </p:spTree>
    <p:extLst>
      <p:ext uri="{BB962C8B-B14F-4D97-AF65-F5344CB8AC3E}">
        <p14:creationId xmlns:p14="http://schemas.microsoft.com/office/powerpoint/2010/main" val="314648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94"/>
            <a:ext cx="9144000" cy="1106606"/>
          </a:xfrm>
          <a:solidFill>
            <a:srgbClr val="FFFF00"/>
          </a:solidFill>
        </p:spPr>
        <p:txBody>
          <a:bodyPr>
            <a:normAutofit/>
          </a:bodyPr>
          <a:lstStyle/>
          <a:p>
            <a:r>
              <a:rPr lang="en-US" sz="5400" b="1" dirty="0" smtClean="0">
                <a:solidFill>
                  <a:srgbClr val="FF0000"/>
                </a:solidFill>
                <a:effectLst>
                  <a:outerShdw blurRad="38100" dist="38100" dir="2700000" algn="tl">
                    <a:srgbClr val="000000">
                      <a:alpha val="43137"/>
                    </a:srgbClr>
                  </a:outerShdw>
                </a:effectLst>
              </a:rPr>
              <a:t>Two Semantics for Operators</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686800" cy="5486400"/>
          </a:xfrm>
        </p:spPr>
        <p:txBody>
          <a:bodyPr>
            <a:normAutofit fontScale="77500" lnSpcReduction="20000"/>
          </a:bodyPr>
          <a:lstStyle/>
          <a:p>
            <a:pPr lvl="1"/>
            <a:r>
              <a:rPr lang="en-US" dirty="0" smtClean="0"/>
              <a:t>There </a:t>
            </a:r>
            <a:r>
              <a:rPr lang="en-US" dirty="0"/>
              <a:t>are also two semantics for operators in our diagrams: </a:t>
            </a:r>
          </a:p>
          <a:p>
            <a:pPr lvl="0"/>
            <a:endParaRPr lang="en-US" u="sng" dirty="0" smtClean="0"/>
          </a:p>
          <a:p>
            <a:pPr lvl="0"/>
            <a:r>
              <a:rPr lang="en-US" b="1" u="sng" dirty="0" smtClean="0">
                <a:solidFill>
                  <a:srgbClr val="FF0000"/>
                </a:solidFill>
                <a:effectLst>
                  <a:outerShdw blurRad="38100" dist="38100" dir="2700000" algn="tl">
                    <a:srgbClr val="000000">
                      <a:alpha val="43137"/>
                    </a:srgbClr>
                  </a:outerShdw>
                </a:effectLst>
              </a:rPr>
              <a:t>Set-theoretical</a:t>
            </a:r>
            <a:r>
              <a:rPr lang="en-US" b="1" dirty="0">
                <a:solidFill>
                  <a:srgbClr val="FF0000"/>
                </a:solidFill>
                <a:effectLst>
                  <a:outerShdw blurRad="38100" dist="38100" dir="2700000" algn="tl">
                    <a:srgbClr val="000000">
                      <a:alpha val="43137"/>
                    </a:srgbClr>
                  </a:outerShdw>
                </a:effectLst>
              </a:rPr>
              <a:t>, </a:t>
            </a:r>
            <a:r>
              <a:rPr lang="en-US" dirty="0"/>
              <a:t>in which we only create sets of motions from basic motions (new numerical values for basic motions cannot be created. </a:t>
            </a:r>
            <a:endParaRPr lang="en-US" dirty="0" smtClean="0"/>
          </a:p>
          <a:p>
            <a:pPr lvl="1"/>
            <a:r>
              <a:rPr lang="en-US" dirty="0" smtClean="0"/>
              <a:t>The </a:t>
            </a:r>
            <a:r>
              <a:rPr lang="en-US" dirty="0"/>
              <a:t>values will remain the same). </a:t>
            </a:r>
            <a:endParaRPr lang="en-US" dirty="0" smtClean="0"/>
          </a:p>
          <a:p>
            <a:pPr lvl="1"/>
            <a:r>
              <a:rPr lang="en-US" dirty="0" smtClean="0"/>
              <a:t>This </a:t>
            </a:r>
            <a:r>
              <a:rPr lang="en-US" dirty="0"/>
              <a:t>is similar to regular expressions and extended regular expressions.</a:t>
            </a:r>
          </a:p>
          <a:p>
            <a:pPr lvl="0"/>
            <a:endParaRPr lang="en-US" u="sng" dirty="0" smtClean="0"/>
          </a:p>
          <a:p>
            <a:pPr lvl="0"/>
            <a:r>
              <a:rPr lang="en-US" b="1" u="sng" dirty="0" smtClean="0">
                <a:solidFill>
                  <a:srgbClr val="FF0000"/>
                </a:solidFill>
                <a:effectLst>
                  <a:outerShdw blurRad="38100" dist="38100" dir="2700000" algn="tl">
                    <a:srgbClr val="000000">
                      <a:alpha val="43137"/>
                    </a:srgbClr>
                  </a:outerShdw>
                </a:effectLst>
              </a:rPr>
              <a:t>Hybrid-automata</a:t>
            </a:r>
            <a:r>
              <a:rPr lang="en-US" dirty="0" smtClean="0"/>
              <a:t> </a:t>
            </a:r>
            <a:r>
              <a:rPr lang="en-US" dirty="0"/>
              <a:t>based, in which additional new basic motions are created by some operations on symbol values in our diagrams. </a:t>
            </a:r>
            <a:endParaRPr lang="en-US" dirty="0" smtClean="0"/>
          </a:p>
          <a:p>
            <a:pPr lvl="1"/>
            <a:r>
              <a:rPr lang="en-US" dirty="0" smtClean="0"/>
              <a:t>This </a:t>
            </a:r>
            <a:r>
              <a:rPr lang="en-US" dirty="0"/>
              <a:t>is a significant generalization of regular expressions. </a:t>
            </a:r>
            <a:endParaRPr lang="en-US" dirty="0" smtClean="0"/>
          </a:p>
          <a:p>
            <a:pPr lvl="1"/>
            <a:r>
              <a:rPr lang="en-US" dirty="0" smtClean="0"/>
              <a:t>These </a:t>
            </a:r>
            <a:r>
              <a:rPr lang="en-US" dirty="0"/>
              <a:t>new motions can be only new parameters of existing motions (such as speed or angle) or encodings of completely unused so far motions.</a:t>
            </a:r>
          </a:p>
          <a:p>
            <a:endParaRPr lang="en-US" dirty="0"/>
          </a:p>
        </p:txBody>
      </p:sp>
    </p:spTree>
    <p:extLst>
      <p:ext uri="{BB962C8B-B14F-4D97-AF65-F5344CB8AC3E}">
        <p14:creationId xmlns:p14="http://schemas.microsoft.com/office/powerpoint/2010/main" val="236226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029200"/>
          </a:xfrm>
          <a:solidFill>
            <a:srgbClr val="FFFF00"/>
          </a:solidFill>
          <a:ln w="76200">
            <a:solidFill>
              <a:schemeClr val="tx1"/>
            </a:solidFill>
          </a:ln>
        </p:spPr>
        <p:txBody>
          <a:bodyPr>
            <a:noAutofit/>
          </a:bodyPr>
          <a:lstStyle/>
          <a:p>
            <a:pPr algn="ctr">
              <a:buNone/>
            </a:pPr>
            <a:r>
              <a:rPr lang="en-US" sz="8800" b="1" i="1" dirty="0" smtClean="0">
                <a:solidFill>
                  <a:srgbClr val="FF0000"/>
                </a:solidFill>
                <a:effectLst>
                  <a:outerShdw blurRad="38100" dist="38100" dir="2700000" algn="tl">
                    <a:srgbClr val="000000">
                      <a:alpha val="43137"/>
                    </a:srgbClr>
                  </a:outerShdw>
                </a:effectLst>
              </a:rPr>
              <a:t>Motion Editing with Interaction and Languages</a:t>
            </a:r>
            <a:endParaRPr lang="en-US" sz="8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623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2" y="36786"/>
            <a:ext cx="9165021" cy="953814"/>
          </a:xfrm>
          <a:solidFill>
            <a:srgbClr val="FFFF00"/>
          </a:solidFill>
        </p:spPr>
        <p:txBody>
          <a:bodyPr>
            <a:normAutofit/>
          </a:bodyPr>
          <a:lstStyle/>
          <a:p>
            <a:r>
              <a:rPr lang="en-US" sz="4800" b="1" dirty="0" err="1" smtClean="0">
                <a:solidFill>
                  <a:srgbClr val="FF0000"/>
                </a:solidFill>
                <a:effectLst>
                  <a:outerShdw blurRad="38100" dist="38100" dir="2700000" algn="tl">
                    <a:srgbClr val="000000">
                      <a:alpha val="43137"/>
                    </a:srgbClr>
                  </a:outerShdw>
                </a:effectLst>
              </a:rPr>
              <a:t>iSOBOT</a:t>
            </a:r>
            <a:r>
              <a:rPr lang="en-US" sz="4800" b="1" dirty="0" smtClean="0">
                <a:solidFill>
                  <a:srgbClr val="FF0000"/>
                </a:solidFill>
                <a:effectLst>
                  <a:outerShdw blurRad="38100" dist="38100" dir="2700000" algn="tl">
                    <a:srgbClr val="000000">
                      <a:alpha val="43137"/>
                    </a:srgbClr>
                  </a:outerShdw>
                </a:effectLst>
              </a:rPr>
              <a:t> robot actor</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0" y="1600200"/>
            <a:ext cx="9067800" cy="5276193"/>
          </a:xfrm>
          <a:prstGeom prst="rect">
            <a:avLst/>
          </a:prstGeom>
          <a:noFill/>
          <a:ln w="9525">
            <a:noFill/>
            <a:miter lim="800000"/>
            <a:headEnd/>
            <a:tailEnd/>
          </a:ln>
        </p:spPr>
      </p:pic>
    </p:spTree>
    <p:extLst>
      <p:ext uri="{BB962C8B-B14F-4D97-AF65-F5344CB8AC3E}">
        <p14:creationId xmlns:p14="http://schemas.microsoft.com/office/powerpoint/2010/main" val="206416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5"/>
            <a:ext cx="9144000" cy="1143000"/>
          </a:xfrm>
          <a:solidFill>
            <a:srgbClr val="FFFF00"/>
          </a:solidFill>
        </p:spPr>
        <p:txBody>
          <a:bodyPr>
            <a:normAutofit/>
          </a:bodyPr>
          <a:lstStyle/>
          <a:p>
            <a:r>
              <a:rPr lang="en-US" b="1" dirty="0" err="1" smtClean="0"/>
              <a:t>iSobot</a:t>
            </a:r>
            <a:r>
              <a:rPr lang="en-US" b="1" dirty="0" smtClean="0"/>
              <a:t> </a:t>
            </a:r>
            <a:r>
              <a:rPr lang="en-US" b="1" dirty="0"/>
              <a:t>Motion Editor </a:t>
            </a:r>
            <a:r>
              <a:rPr lang="en-US" b="1" dirty="0" smtClean="0"/>
              <a:t>Interface</a:t>
            </a:r>
            <a:endParaRPr lang="en-US" dirty="0"/>
          </a:p>
        </p:txBody>
      </p:sp>
      <p:pic>
        <p:nvPicPr>
          <p:cNvPr id="4" name="Picture 3" descr="IsobotScreenShot-1.png"/>
          <p:cNvPicPr/>
          <p:nvPr/>
        </p:nvPicPr>
        <p:blipFill>
          <a:blip r:embed="rId2" cstate="print"/>
          <a:stretch>
            <a:fillRect/>
          </a:stretch>
        </p:blipFill>
        <p:spPr>
          <a:xfrm>
            <a:off x="990600" y="1371600"/>
            <a:ext cx="7391400" cy="4800600"/>
          </a:xfrm>
          <a:prstGeom prst="rect">
            <a:avLst/>
          </a:prstGeom>
        </p:spPr>
      </p:pic>
    </p:spTree>
    <p:extLst>
      <p:ext uri="{BB962C8B-B14F-4D97-AF65-F5344CB8AC3E}">
        <p14:creationId xmlns:p14="http://schemas.microsoft.com/office/powerpoint/2010/main" val="1879786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fontScale="90000"/>
          </a:bodyPr>
          <a:lstStyle/>
          <a:p>
            <a:r>
              <a:rPr lang="en-US" b="1" dirty="0" smtClean="0"/>
              <a:t>Editor with integrated video, text to speech and probabilistic regular expressions editing</a:t>
            </a:r>
            <a:endParaRPr lang="en-US" b="1" dirty="0"/>
          </a:p>
        </p:txBody>
      </p:sp>
      <p:pic>
        <p:nvPicPr>
          <p:cNvPr id="4" name="Picture 3"/>
          <p:cNvPicPr/>
          <p:nvPr/>
        </p:nvPicPr>
        <p:blipFill>
          <a:blip r:embed="rId2" cstate="print"/>
          <a:srcRect/>
          <a:stretch>
            <a:fillRect/>
          </a:stretch>
        </p:blipFill>
        <p:spPr bwMode="auto">
          <a:xfrm>
            <a:off x="457200" y="2192264"/>
            <a:ext cx="5695950" cy="4634205"/>
          </a:xfrm>
          <a:prstGeom prst="rect">
            <a:avLst/>
          </a:prstGeom>
          <a:noFill/>
          <a:ln w="9525">
            <a:noFill/>
            <a:miter lim="800000"/>
            <a:headEnd/>
            <a:tailEnd/>
          </a:ln>
        </p:spPr>
      </p:pic>
      <p:sp>
        <p:nvSpPr>
          <p:cNvPr id="5" name="Title 1"/>
          <p:cNvSpPr txBox="1">
            <a:spLocks/>
          </p:cNvSpPr>
          <p:nvPr/>
        </p:nvSpPr>
        <p:spPr>
          <a:xfrm>
            <a:off x="6324600" y="3061566"/>
            <a:ext cx="2819400" cy="2120034"/>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t>Embedded Windows Media Player interface within editor</a:t>
            </a:r>
            <a:endParaRPr lang="en-US" sz="2800" dirty="0"/>
          </a:p>
        </p:txBody>
      </p:sp>
    </p:spTree>
    <p:extLst>
      <p:ext uri="{BB962C8B-B14F-4D97-AF65-F5344CB8AC3E}">
        <p14:creationId xmlns:p14="http://schemas.microsoft.com/office/powerpoint/2010/main" val="2695320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r>
              <a:rPr lang="en-US" b="1" dirty="0"/>
              <a:t>Motion Editor </a:t>
            </a:r>
            <a:r>
              <a:rPr lang="en-US" b="1" dirty="0" smtClean="0"/>
              <a:t>GUI</a:t>
            </a:r>
            <a:endParaRPr lang="en-US" dirty="0"/>
          </a:p>
        </p:txBody>
      </p:sp>
      <p:pic>
        <p:nvPicPr>
          <p:cNvPr id="4" name="Picture 3" descr="C:\Users\Aditya\Pictures\Graphics Elements\Editor_001.png"/>
          <p:cNvPicPr/>
          <p:nvPr/>
        </p:nvPicPr>
        <p:blipFill>
          <a:blip r:embed="rId2"/>
          <a:srcRect/>
          <a:stretch>
            <a:fillRect/>
          </a:stretch>
        </p:blipFill>
        <p:spPr bwMode="auto">
          <a:xfrm>
            <a:off x="1803870" y="977900"/>
            <a:ext cx="5583555" cy="5880100"/>
          </a:xfrm>
          <a:prstGeom prst="rect">
            <a:avLst/>
          </a:prstGeom>
          <a:noFill/>
          <a:ln w="9525">
            <a:noFill/>
            <a:miter lim="800000"/>
            <a:headEnd/>
            <a:tailEnd/>
          </a:ln>
        </p:spPr>
      </p:pic>
    </p:spTree>
    <p:extLst>
      <p:ext uri="{BB962C8B-B14F-4D97-AF65-F5344CB8AC3E}">
        <p14:creationId xmlns:p14="http://schemas.microsoft.com/office/powerpoint/2010/main" val="313289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mperkows\0000. Perkowski Presentation Robot Theatre Slides\New Stage and Robots PSU\New Imageqgtq.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0"/>
            <a:ext cx="2971800" cy="5262979"/>
          </a:xfrm>
          <a:prstGeom prst="rect">
            <a:avLst/>
          </a:prstGeom>
          <a:noFill/>
        </p:spPr>
        <p:txBody>
          <a:bodyPr wrap="square" rtlCol="0">
            <a:spAutoFit/>
          </a:bodyPr>
          <a:lstStyle/>
          <a:p>
            <a:r>
              <a:rPr lang="en-US" sz="4800" b="1" dirty="0" smtClean="0">
                <a:solidFill>
                  <a:srgbClr val="FFFF00"/>
                </a:solidFill>
                <a:effectLst>
                  <a:outerShdw blurRad="38100" dist="38100" dir="2700000" algn="tl">
                    <a:srgbClr val="000000">
                      <a:alpha val="43137"/>
                    </a:srgbClr>
                  </a:outerShdw>
                </a:effectLst>
              </a:rPr>
              <a:t>The stage of Portland Cyber Theatre in FAB building</a:t>
            </a:r>
            <a:endParaRPr lang="en-US"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5316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a:bodyPr>
          <a:lstStyle/>
          <a:p>
            <a:r>
              <a:rPr lang="en-US" b="1" dirty="0" smtClean="0"/>
              <a:t>Embedded </a:t>
            </a:r>
            <a:r>
              <a:rPr lang="en-US" b="1" dirty="0"/>
              <a:t>Windows Media </a:t>
            </a:r>
            <a:r>
              <a:rPr lang="en-US" b="1" dirty="0" smtClean="0"/>
              <a:t>Player</a:t>
            </a:r>
            <a:endParaRPr lang="en-US" dirty="0"/>
          </a:p>
        </p:txBody>
      </p:sp>
      <p:pic>
        <p:nvPicPr>
          <p:cNvPr id="4" name="Picture 3" descr="C:\Users\Aditya\Pictures\Graphics Elements\action_mode.png"/>
          <p:cNvPicPr/>
          <p:nvPr/>
        </p:nvPicPr>
        <p:blipFill>
          <a:blip r:embed="rId2"/>
          <a:srcRect/>
          <a:stretch>
            <a:fillRect/>
          </a:stretch>
        </p:blipFill>
        <p:spPr bwMode="auto">
          <a:xfrm>
            <a:off x="2133600" y="1219200"/>
            <a:ext cx="5064760" cy="5323205"/>
          </a:xfrm>
          <a:prstGeom prst="rect">
            <a:avLst/>
          </a:prstGeom>
          <a:noFill/>
          <a:ln w="9525">
            <a:noFill/>
            <a:miter lim="800000"/>
            <a:headEnd/>
            <a:tailEnd/>
          </a:ln>
        </p:spPr>
      </p:pic>
    </p:spTree>
    <p:extLst>
      <p:ext uri="{BB962C8B-B14F-4D97-AF65-F5344CB8AC3E}">
        <p14:creationId xmlns:p14="http://schemas.microsoft.com/office/powerpoint/2010/main" val="295379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0" y="36786"/>
            <a:ext cx="9112469" cy="1143000"/>
          </a:xfrm>
          <a:solidFill>
            <a:srgbClr val="FFFF00"/>
          </a:solidFill>
        </p:spPr>
        <p:txBody>
          <a:bodyPr>
            <a:normAutofit/>
          </a:bodyPr>
          <a:lstStyle/>
          <a:p>
            <a:r>
              <a:rPr lang="en-US" b="1" dirty="0" smtClean="0"/>
              <a:t>Add </a:t>
            </a:r>
            <a:r>
              <a:rPr lang="en-US" b="1" dirty="0"/>
              <a:t>speech text </a:t>
            </a:r>
            <a:r>
              <a:rPr lang="en-US" b="1" dirty="0" smtClean="0"/>
              <a:t>within </a:t>
            </a:r>
            <a:r>
              <a:rPr lang="en-US" b="1" dirty="0"/>
              <a:t>script list</a:t>
            </a:r>
            <a:endParaRPr lang="en-US" dirty="0"/>
          </a:p>
        </p:txBody>
      </p:sp>
      <p:pic>
        <p:nvPicPr>
          <p:cNvPr id="4" name="Picture 3" descr="C:\Users\Aditya\Pictures\Graphics Elements\Speech GUI.png"/>
          <p:cNvPicPr/>
          <p:nvPr/>
        </p:nvPicPr>
        <p:blipFill>
          <a:blip r:embed="rId2"/>
          <a:srcRect/>
          <a:stretch>
            <a:fillRect/>
          </a:stretch>
        </p:blipFill>
        <p:spPr bwMode="auto">
          <a:xfrm>
            <a:off x="1981200" y="1371600"/>
            <a:ext cx="5410200" cy="5181600"/>
          </a:xfrm>
          <a:prstGeom prst="rect">
            <a:avLst/>
          </a:prstGeom>
          <a:noFill/>
          <a:ln w="9525">
            <a:noFill/>
            <a:miter lim="800000"/>
            <a:headEnd/>
            <a:tailEnd/>
          </a:ln>
        </p:spPr>
      </p:pic>
    </p:spTree>
    <p:extLst>
      <p:ext uri="{BB962C8B-B14F-4D97-AF65-F5344CB8AC3E}">
        <p14:creationId xmlns:p14="http://schemas.microsoft.com/office/powerpoint/2010/main" val="4020176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2" y="36786"/>
            <a:ext cx="9125607" cy="1143000"/>
          </a:xfrm>
          <a:solidFill>
            <a:srgbClr val="FFFF00"/>
          </a:solidFill>
        </p:spPr>
        <p:txBody>
          <a:bodyPr>
            <a:normAutofit fontScale="90000"/>
          </a:bodyPr>
          <a:lstStyle/>
          <a:p>
            <a:r>
              <a:rPr lang="en-US" b="1" dirty="0"/>
              <a:t>Composer has different frequency range, lighting up different </a:t>
            </a:r>
            <a:r>
              <a:rPr lang="en-US" b="1" dirty="0" smtClean="0"/>
              <a:t>lights</a:t>
            </a:r>
            <a:endParaRPr lang="en-US" dirty="0"/>
          </a:p>
        </p:txBody>
      </p:sp>
      <p:pic>
        <p:nvPicPr>
          <p:cNvPr id="4" name="Picture 3" descr="C:\Users\Aditya\Pictures\Graphics Elements\Midi lights.png"/>
          <p:cNvPicPr/>
          <p:nvPr/>
        </p:nvPicPr>
        <p:blipFill>
          <a:blip r:embed="rId2"/>
          <a:srcRect/>
          <a:stretch>
            <a:fillRect/>
          </a:stretch>
        </p:blipFill>
        <p:spPr bwMode="auto">
          <a:xfrm>
            <a:off x="152400" y="2667000"/>
            <a:ext cx="8839200" cy="3740785"/>
          </a:xfrm>
          <a:prstGeom prst="rect">
            <a:avLst/>
          </a:prstGeom>
          <a:noFill/>
          <a:ln w="9525">
            <a:noFill/>
            <a:miter lim="800000"/>
            <a:headEnd/>
            <a:tailEnd/>
          </a:ln>
        </p:spPr>
      </p:pic>
    </p:spTree>
    <p:extLst>
      <p:ext uri="{BB962C8B-B14F-4D97-AF65-F5344CB8AC3E}">
        <p14:creationId xmlns:p14="http://schemas.microsoft.com/office/powerpoint/2010/main" val="2619790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 y="7882"/>
            <a:ext cx="9122979" cy="1211317"/>
          </a:xfrm>
          <a:solidFill>
            <a:srgbClr val="FFFF00"/>
          </a:solidFill>
        </p:spPr>
        <p:txBody>
          <a:bodyPr>
            <a:normAutofit fontScale="90000"/>
          </a:bodyPr>
          <a:lstStyle/>
          <a:p>
            <a:r>
              <a:rPr lang="en-US" b="1" dirty="0"/>
              <a:t>Idea for a MIDI interface with different instrument selection </a:t>
            </a:r>
            <a:r>
              <a:rPr lang="en-US" b="1" dirty="0" smtClean="0"/>
              <a:t>option</a:t>
            </a:r>
            <a:endParaRPr lang="en-US" dirty="0"/>
          </a:p>
        </p:txBody>
      </p:sp>
      <p:pic>
        <p:nvPicPr>
          <p:cNvPr id="4" name="Picture 3" descr="C:\Users\Aditya\Pictures\Graphics Elements\midi interface.png"/>
          <p:cNvPicPr/>
          <p:nvPr/>
        </p:nvPicPr>
        <p:blipFill>
          <a:blip r:embed="rId2"/>
          <a:srcRect/>
          <a:stretch>
            <a:fillRect/>
          </a:stretch>
        </p:blipFill>
        <p:spPr bwMode="auto">
          <a:xfrm>
            <a:off x="1295400" y="1447800"/>
            <a:ext cx="6172200" cy="4953000"/>
          </a:xfrm>
          <a:prstGeom prst="rect">
            <a:avLst/>
          </a:prstGeom>
          <a:noFill/>
          <a:ln w="9525">
            <a:noFill/>
            <a:miter lim="800000"/>
            <a:headEnd/>
            <a:tailEnd/>
          </a:ln>
        </p:spPr>
      </p:pic>
    </p:spTree>
    <p:extLst>
      <p:ext uri="{BB962C8B-B14F-4D97-AF65-F5344CB8AC3E}">
        <p14:creationId xmlns:p14="http://schemas.microsoft.com/office/powerpoint/2010/main" val="218744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fontScale="90000"/>
          </a:bodyPr>
          <a:lstStyle/>
          <a:p>
            <a:r>
              <a:rPr lang="en-US" b="1" dirty="0" smtClean="0"/>
              <a:t>Interface </a:t>
            </a:r>
            <a:r>
              <a:rPr lang="en-US" b="1" dirty="0"/>
              <a:t>for </a:t>
            </a:r>
            <a:r>
              <a:rPr lang="en-US" b="1" dirty="0" smtClean="0"/>
              <a:t>adding </a:t>
            </a:r>
            <a:r>
              <a:rPr lang="en-US" b="1" dirty="0"/>
              <a:t>Regular </a:t>
            </a:r>
            <a:r>
              <a:rPr lang="en-US" b="1" dirty="0" smtClean="0"/>
              <a:t>Expressions</a:t>
            </a:r>
            <a:endParaRPr lang="en-US" dirty="0"/>
          </a:p>
        </p:txBody>
      </p:sp>
      <p:pic>
        <p:nvPicPr>
          <p:cNvPr id="4" name="Picture 3" descr="C:\Users\adityab\Desktop\expre.png"/>
          <p:cNvPicPr/>
          <p:nvPr/>
        </p:nvPicPr>
        <p:blipFill>
          <a:blip r:embed="rId2"/>
          <a:srcRect/>
          <a:stretch>
            <a:fillRect/>
          </a:stretch>
        </p:blipFill>
        <p:spPr bwMode="auto">
          <a:xfrm>
            <a:off x="1600200" y="1066800"/>
            <a:ext cx="5867400" cy="5791200"/>
          </a:xfrm>
          <a:prstGeom prst="rect">
            <a:avLst/>
          </a:prstGeom>
          <a:noFill/>
          <a:ln w="9525">
            <a:noFill/>
            <a:miter lim="800000"/>
            <a:headEnd/>
            <a:tailEnd/>
          </a:ln>
        </p:spPr>
      </p:pic>
    </p:spTree>
    <p:extLst>
      <p:ext uri="{BB962C8B-B14F-4D97-AF65-F5344CB8AC3E}">
        <p14:creationId xmlns:p14="http://schemas.microsoft.com/office/powerpoint/2010/main" val="148939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883"/>
            <a:ext cx="9144000" cy="1143000"/>
          </a:xfrm>
          <a:solidFill>
            <a:srgbClr val="FFFF00"/>
          </a:solidFill>
        </p:spPr>
        <p:txBody>
          <a:bodyPr/>
          <a:lstStyle/>
          <a:p>
            <a:r>
              <a:rPr lang="en-US" b="1" dirty="0"/>
              <a:t>GUI for MIDI Composer</a:t>
            </a:r>
            <a:endParaRPr lang="en-US" dirty="0"/>
          </a:p>
        </p:txBody>
      </p:sp>
      <p:pic>
        <p:nvPicPr>
          <p:cNvPr id="4" name="Picture 3" descr="C:\Users\Aditya\Pictures\Graphics Elements\Midi_Composer.png"/>
          <p:cNvPicPr/>
          <p:nvPr/>
        </p:nvPicPr>
        <p:blipFill>
          <a:blip r:embed="rId2" cstate="print"/>
          <a:srcRect/>
          <a:stretch>
            <a:fillRect/>
          </a:stretch>
        </p:blipFill>
        <p:spPr bwMode="auto">
          <a:xfrm>
            <a:off x="914400" y="1981200"/>
            <a:ext cx="7467600" cy="4113530"/>
          </a:xfrm>
          <a:prstGeom prst="rect">
            <a:avLst/>
          </a:prstGeom>
          <a:noFill/>
          <a:ln w="9525">
            <a:noFill/>
            <a:miter lim="800000"/>
            <a:headEnd/>
            <a:tailEnd/>
          </a:ln>
        </p:spPr>
      </p:pic>
    </p:spTree>
    <p:extLst>
      <p:ext uri="{BB962C8B-B14F-4D97-AF65-F5344CB8AC3E}">
        <p14:creationId xmlns:p14="http://schemas.microsoft.com/office/powerpoint/2010/main" val="346513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21021"/>
            <a:ext cx="8965324" cy="1143000"/>
          </a:xfrm>
        </p:spPr>
        <p:txBody>
          <a:bodyPr>
            <a:normAutofit fontScale="90000"/>
          </a:bodyPr>
          <a:lstStyle/>
          <a:p>
            <a:r>
              <a:rPr lang="en-US" b="1" dirty="0" smtClean="0"/>
              <a:t>KHR-1 and </a:t>
            </a:r>
            <a:r>
              <a:rPr lang="en-US" b="1" dirty="0" err="1" smtClean="0"/>
              <a:t>iSobot</a:t>
            </a:r>
            <a:r>
              <a:rPr lang="en-US" b="1" dirty="0" smtClean="0"/>
              <a:t> Motion Editor Interface</a:t>
            </a:r>
            <a:endParaRPr lang="en-US" dirty="0"/>
          </a:p>
        </p:txBody>
      </p:sp>
      <p:pic>
        <p:nvPicPr>
          <p:cNvPr id="4" name="Picture 3" descr="IsobotScreenShot-1.png"/>
          <p:cNvPicPr/>
          <p:nvPr/>
        </p:nvPicPr>
        <p:blipFill>
          <a:blip r:embed="rId2" cstate="print"/>
          <a:stretch>
            <a:fillRect/>
          </a:stretch>
        </p:blipFill>
        <p:spPr>
          <a:xfrm>
            <a:off x="457200" y="1219200"/>
            <a:ext cx="7848600" cy="5257800"/>
          </a:xfrm>
          <a:prstGeom prst="rect">
            <a:avLst/>
          </a:prstGeom>
        </p:spPr>
      </p:pic>
    </p:spTree>
    <p:extLst>
      <p:ext uri="{BB962C8B-B14F-4D97-AF65-F5344CB8AC3E}">
        <p14:creationId xmlns:p14="http://schemas.microsoft.com/office/powerpoint/2010/main" val="3797528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1333" t="19200" r="28667" b="7467"/>
          <a:stretch>
            <a:fillRect/>
          </a:stretch>
        </p:blipFill>
        <p:spPr bwMode="auto">
          <a:xfrm>
            <a:off x="0" y="304800"/>
            <a:ext cx="8229556" cy="6286500"/>
          </a:xfrm>
          <a:prstGeom prst="rect">
            <a:avLst/>
          </a:prstGeom>
          <a:noFill/>
          <a:ln w="9525">
            <a:noFill/>
            <a:miter lim="800000"/>
            <a:headEnd/>
            <a:tailEnd/>
          </a:ln>
        </p:spPr>
      </p:pic>
    </p:spTree>
    <p:extLst>
      <p:ext uri="{BB962C8B-B14F-4D97-AF65-F5344CB8AC3E}">
        <p14:creationId xmlns:p14="http://schemas.microsoft.com/office/powerpoint/2010/main" val="2442417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normAutofit/>
          </a:bodyPr>
          <a:lstStyle/>
          <a:p>
            <a:pPr algn="ctr">
              <a:buNone/>
            </a:pPr>
            <a:r>
              <a:rPr lang="en-US" sz="9600" b="1" dirty="0" smtClean="0">
                <a:effectLst>
                  <a:outerShdw blurRad="38100" dist="38100" dir="2700000" algn="tl">
                    <a:srgbClr val="000000">
                      <a:alpha val="43137"/>
                    </a:srgbClr>
                  </a:outerShdw>
                </a:effectLst>
              </a:rPr>
              <a:t>Generating Emotional Motions</a:t>
            </a:r>
          </a:p>
        </p:txBody>
      </p:sp>
      <p:pic>
        <p:nvPicPr>
          <p:cNvPr id="4" name="Picture 2"/>
          <p:cNvPicPr>
            <a:picLocks noChangeAspect="1" noChangeArrowheads="1"/>
          </p:cNvPicPr>
          <p:nvPr/>
        </p:nvPicPr>
        <p:blipFill>
          <a:blip r:embed="rId2" cstate="print"/>
          <a:srcRect l="32000" t="16000" r="31333" b="64000"/>
          <a:stretch>
            <a:fillRect/>
          </a:stretch>
        </p:blipFill>
        <p:spPr bwMode="auto">
          <a:xfrm>
            <a:off x="1320547" y="4191000"/>
            <a:ext cx="7823453" cy="2667000"/>
          </a:xfrm>
          <a:prstGeom prst="rect">
            <a:avLst/>
          </a:prstGeom>
          <a:noFill/>
          <a:ln w="9525">
            <a:noFill/>
            <a:miter lim="800000"/>
            <a:headEnd/>
            <a:tailEnd/>
          </a:ln>
        </p:spPr>
      </p:pic>
    </p:spTree>
    <p:extLst>
      <p:ext uri="{BB962C8B-B14F-4D97-AF65-F5344CB8AC3E}">
        <p14:creationId xmlns:p14="http://schemas.microsoft.com/office/powerpoint/2010/main" val="956030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1600200"/>
            <a:ext cx="2667000" cy="4525963"/>
          </a:xfrm>
        </p:spPr>
        <p:txBody>
          <a:bodyPr>
            <a:normAutofit fontScale="85000" lnSpcReduction="10000"/>
          </a:bodyPr>
          <a:lstStyle/>
          <a:p>
            <a:r>
              <a:rPr lang="en-US" dirty="0" smtClean="0"/>
              <a:t>Spectral filtering</a:t>
            </a:r>
          </a:p>
          <a:p>
            <a:r>
              <a:rPr lang="en-US" dirty="0" smtClean="0"/>
              <a:t>Matched filters</a:t>
            </a:r>
          </a:p>
          <a:p>
            <a:r>
              <a:rPr lang="en-US" dirty="0" err="1" smtClean="0"/>
              <a:t>Hermite</a:t>
            </a:r>
            <a:r>
              <a:rPr lang="en-US" dirty="0" smtClean="0"/>
              <a:t> interpolation</a:t>
            </a:r>
          </a:p>
          <a:p>
            <a:r>
              <a:rPr lang="en-US" dirty="0" err="1" smtClean="0"/>
              <a:t>Spline</a:t>
            </a:r>
            <a:r>
              <a:rPr lang="en-US" dirty="0" smtClean="0"/>
              <a:t> Interpolation</a:t>
            </a:r>
          </a:p>
          <a:p>
            <a:r>
              <a:rPr lang="en-US" dirty="0" smtClean="0"/>
              <a:t>Wavelets</a:t>
            </a:r>
          </a:p>
          <a:p>
            <a:r>
              <a:rPr lang="en-US" dirty="0" smtClean="0"/>
              <a:t>Repetitions</a:t>
            </a:r>
          </a:p>
          <a:p>
            <a:r>
              <a:rPr lang="en-US" dirty="0" smtClean="0"/>
              <a:t>Mirrors</a:t>
            </a:r>
          </a:p>
          <a:p>
            <a:endParaRPr lang="en-US" dirty="0"/>
          </a:p>
        </p:txBody>
      </p:sp>
      <p:pic>
        <p:nvPicPr>
          <p:cNvPr id="3074" name="Picture 2"/>
          <p:cNvPicPr>
            <a:picLocks noChangeAspect="1" noChangeArrowheads="1"/>
          </p:cNvPicPr>
          <p:nvPr/>
        </p:nvPicPr>
        <p:blipFill>
          <a:blip r:embed="rId2" cstate="print"/>
          <a:srcRect l="32000" t="16000" r="31333" b="12800"/>
          <a:stretch>
            <a:fillRect/>
          </a:stretch>
        </p:blipFill>
        <p:spPr bwMode="auto">
          <a:xfrm>
            <a:off x="0" y="14629"/>
            <a:ext cx="5638800" cy="6843371"/>
          </a:xfrm>
          <a:prstGeom prst="rect">
            <a:avLst/>
          </a:prstGeom>
          <a:noFill/>
          <a:ln w="9525">
            <a:noFill/>
            <a:miter lim="800000"/>
            <a:headEnd/>
            <a:tailEnd/>
          </a:ln>
        </p:spPr>
      </p:pic>
    </p:spTree>
    <p:extLst>
      <p:ext uri="{BB962C8B-B14F-4D97-AF65-F5344CB8AC3E}">
        <p14:creationId xmlns:p14="http://schemas.microsoft.com/office/powerpoint/2010/main" val="250014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smtClean="0"/>
              <a:t>\</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026" name="Picture 2" descr="C:\mperkows\0000. Perkowski Presentation Robot Theatre Slides\New Stage and Robots PSU\New  Stage of Robot theat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outerShdw blurRad="63500" sx="102000" sy="102000" algn="ctr" rotWithShape="0">
              <a:prstClr val="black">
                <a:alpha val="40000"/>
              </a:prstClr>
            </a:outerShdw>
          </a:effectLst>
        </p:spPr>
      </p:pic>
      <p:sp>
        <p:nvSpPr>
          <p:cNvPr id="2" name="Rectangle 1"/>
          <p:cNvSpPr/>
          <p:nvPr/>
        </p:nvSpPr>
        <p:spPr>
          <a:xfrm>
            <a:off x="1295400" y="1852487"/>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Perception = Input</a:t>
            </a:r>
            <a:endParaRPr lang="en-US" b="1" dirty="0">
              <a:effectLst>
                <a:outerShdw blurRad="38100" dist="38100" dir="2700000" algn="tl">
                  <a:srgbClr val="000000">
                    <a:alpha val="43137"/>
                  </a:srgbClr>
                </a:outerShdw>
              </a:effectLst>
            </a:endParaRPr>
          </a:p>
        </p:txBody>
      </p:sp>
      <p:sp>
        <p:nvSpPr>
          <p:cNvPr id="8" name="Rectangle 7"/>
          <p:cNvSpPr/>
          <p:nvPr/>
        </p:nvSpPr>
        <p:spPr>
          <a:xfrm>
            <a:off x="1318146" y="31242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Motion  = Output</a:t>
            </a:r>
            <a:endParaRPr lang="en-US" b="1" dirty="0">
              <a:effectLst>
                <a:outerShdw blurRad="38100" dist="38100" dir="2700000" algn="tl">
                  <a:srgbClr val="000000">
                    <a:alpha val="43137"/>
                  </a:srgbClr>
                </a:outerShdw>
              </a:effectLst>
            </a:endParaRPr>
          </a:p>
        </p:txBody>
      </p:sp>
      <p:sp>
        <p:nvSpPr>
          <p:cNvPr id="9" name="Rectangle 8"/>
          <p:cNvSpPr/>
          <p:nvPr/>
        </p:nvSpPr>
        <p:spPr>
          <a:xfrm>
            <a:off x="5638800" y="2420006"/>
            <a:ext cx="2209800" cy="704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Behavior  = </a:t>
            </a:r>
            <a:r>
              <a:rPr lang="en-US" sz="2000" b="1" dirty="0" err="1" smtClean="0">
                <a:effectLst>
                  <a:outerShdw blurRad="38100" dist="38100" dir="2700000" algn="tl">
                    <a:srgbClr val="000000">
                      <a:alpha val="43137"/>
                    </a:srgbClr>
                  </a:outerShdw>
                </a:effectLst>
              </a:rPr>
              <a:t>Input/Output</a:t>
            </a:r>
            <a:endParaRPr lang="en-US" sz="2000" b="1" dirty="0">
              <a:effectLst>
                <a:outerShdw blurRad="38100" dist="38100" dir="2700000" algn="tl">
                  <a:srgbClr val="000000">
                    <a:alpha val="43137"/>
                  </a:srgbClr>
                </a:outerShdw>
              </a:effectLst>
            </a:endParaRPr>
          </a:p>
        </p:txBody>
      </p:sp>
      <p:sp>
        <p:nvSpPr>
          <p:cNvPr id="10" name="Rectangle 9"/>
          <p:cNvSpPr/>
          <p:nvPr/>
        </p:nvSpPr>
        <p:spPr>
          <a:xfrm>
            <a:off x="2743200" y="228600"/>
            <a:ext cx="2209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Terminology</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6260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23333" t="16000" r="21333" b="10667"/>
          <a:stretch>
            <a:fillRect/>
          </a:stretch>
        </p:blipFill>
        <p:spPr bwMode="auto">
          <a:xfrm>
            <a:off x="304800" y="-21721"/>
            <a:ext cx="8305800" cy="6879722"/>
          </a:xfrm>
          <a:prstGeom prst="rect">
            <a:avLst/>
          </a:prstGeom>
          <a:noFill/>
          <a:ln w="9525">
            <a:noFill/>
            <a:miter lim="800000"/>
            <a:headEnd/>
            <a:tailEnd/>
          </a:ln>
        </p:spPr>
      </p:pic>
    </p:spTree>
    <p:extLst>
      <p:ext uri="{BB962C8B-B14F-4D97-AF65-F5344CB8AC3E}">
        <p14:creationId xmlns:p14="http://schemas.microsoft.com/office/powerpoint/2010/main" val="2751177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4038600" cy="3535362"/>
          </a:xfrm>
        </p:spPr>
        <p:txBody>
          <a:bodyPr>
            <a:noAutofit/>
          </a:bodyPr>
          <a:lstStyle/>
          <a:p>
            <a:r>
              <a:rPr lang="en-US" sz="5400" b="1" dirty="0" smtClean="0">
                <a:solidFill>
                  <a:srgbClr val="00B0F0"/>
                </a:solidFill>
                <a:effectLst>
                  <a:outerShdw blurRad="38100" dist="38100" dir="2700000" algn="tl">
                    <a:srgbClr val="000000">
                      <a:alpha val="43137"/>
                    </a:srgbClr>
                  </a:outerShdw>
                </a:effectLst>
              </a:rPr>
              <a:t> Editor of </a:t>
            </a:r>
            <a:r>
              <a:rPr lang="en-US" sz="5400" b="1" dirty="0" err="1" smtClean="0">
                <a:solidFill>
                  <a:srgbClr val="00B0F0"/>
                </a:solidFill>
                <a:effectLst>
                  <a:outerShdw blurRad="38100" dist="38100" dir="2700000" algn="tl">
                    <a:srgbClr val="000000">
                      <a:alpha val="43137"/>
                    </a:srgbClr>
                  </a:outerShdw>
                </a:effectLst>
              </a:rPr>
              <a:t>wwaveforms</a:t>
            </a:r>
            <a:endParaRPr lang="en-US" sz="5400" b="1" dirty="0">
              <a:solidFill>
                <a:srgbClr val="00B0F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srcRect l="30667" t="9600" r="28667" b="13867"/>
          <a:stretch>
            <a:fillRect/>
          </a:stretch>
        </p:blipFill>
        <p:spPr bwMode="auto">
          <a:xfrm>
            <a:off x="0" y="0"/>
            <a:ext cx="5830509" cy="6858000"/>
          </a:xfrm>
          <a:prstGeom prst="rect">
            <a:avLst/>
          </a:prstGeom>
          <a:noFill/>
          <a:ln w="9525">
            <a:noFill/>
            <a:miter lim="800000"/>
            <a:headEnd/>
            <a:tailEnd/>
          </a:ln>
        </p:spPr>
      </p:pic>
    </p:spTree>
    <p:extLst>
      <p:ext uri="{BB962C8B-B14F-4D97-AF65-F5344CB8AC3E}">
        <p14:creationId xmlns:p14="http://schemas.microsoft.com/office/powerpoint/2010/main" val="2321025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19200"/>
            <a:ext cx="7848600" cy="4953000"/>
          </a:xfrm>
          <a:solidFill>
            <a:srgbClr val="FFFF00"/>
          </a:solidFill>
          <a:ln w="76200">
            <a:solidFill>
              <a:schemeClr val="tx1"/>
            </a:solidFill>
          </a:ln>
        </p:spPr>
        <p:txBody>
          <a:bodyPr>
            <a:normAutofit/>
          </a:bodyPr>
          <a:lstStyle/>
          <a:p>
            <a:r>
              <a:rPr lang="en-US" sz="8000" b="1" dirty="0" smtClean="0">
                <a:solidFill>
                  <a:srgbClr val="FF0000"/>
                </a:solidFill>
                <a:effectLst>
                  <a:outerShdw blurRad="38100" dist="38100" dir="2700000" algn="tl">
                    <a:srgbClr val="000000">
                      <a:alpha val="43137"/>
                    </a:srgbClr>
                  </a:outerShdw>
                </a:effectLst>
              </a:rPr>
              <a:t>Event Expressions and Language REBEL</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9920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 y="26158"/>
            <a:ext cx="9122391" cy="1574042"/>
          </a:xfrm>
          <a:solidFill>
            <a:srgbClr val="FFFF00"/>
          </a:solidFill>
        </p:spPr>
        <p:txBody>
          <a:bodyPr>
            <a:normAutofit/>
          </a:bodyPr>
          <a:lstStyle/>
          <a:p>
            <a:r>
              <a:rPr lang="en-US" sz="8000" b="1" dirty="0" smtClean="0">
                <a:solidFill>
                  <a:srgbClr val="FF0000"/>
                </a:solidFill>
                <a:effectLst>
                  <a:outerShdw blurRad="38100" dist="38100" dir="2700000" algn="tl">
                    <a:srgbClr val="000000">
                      <a:alpha val="43137"/>
                    </a:srgbClr>
                  </a:outerShdw>
                </a:effectLst>
              </a:rPr>
              <a:t>Event Expressions</a:t>
            </a:r>
            <a:endParaRPr lang="en-US" sz="8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916363"/>
          </a:xfrm>
        </p:spPr>
        <p:txBody>
          <a:bodyPr>
            <a:normAutofit fontScale="77500" lnSpcReduction="20000"/>
          </a:bodyPr>
          <a:lstStyle/>
          <a:p>
            <a:r>
              <a:rPr lang="en-US" dirty="0" smtClean="0"/>
              <a:t>Tool </a:t>
            </a:r>
            <a:r>
              <a:rPr lang="en-US" dirty="0"/>
              <a:t>to design motions directly from symbols. </a:t>
            </a:r>
            <a:endParaRPr lang="en-US" dirty="0" smtClean="0"/>
          </a:p>
          <a:p>
            <a:r>
              <a:rPr lang="en-US" dirty="0" smtClean="0"/>
              <a:t>This </a:t>
            </a:r>
            <a:r>
              <a:rPr lang="en-US" dirty="0"/>
              <a:t>theory is general enough to allow arbitrary motion to be symbolically described but is also detailed enough to allow the designer or the robot to precise the generated behavior to the most fundamental details. </a:t>
            </a:r>
            <a:endParaRPr lang="en-US" dirty="0" smtClean="0"/>
          </a:p>
          <a:p>
            <a:r>
              <a:rPr lang="en-US" dirty="0" smtClean="0"/>
              <a:t>Our </a:t>
            </a:r>
            <a:r>
              <a:rPr lang="en-US" dirty="0"/>
              <a:t>main concept is that the motion is a </a:t>
            </a:r>
            <a:r>
              <a:rPr lang="en-US" u="sng" dirty="0"/>
              <a:t>sequence of symbols</a:t>
            </a:r>
            <a:r>
              <a:rPr lang="en-US" dirty="0"/>
              <a:t>, each symbol corresponding to an elementary action such as shaking head for answering “yes”. </a:t>
            </a:r>
            <a:endParaRPr lang="en-US" dirty="0" smtClean="0"/>
          </a:p>
          <a:p>
            <a:r>
              <a:rPr lang="en-US" dirty="0" smtClean="0"/>
              <a:t>We </a:t>
            </a:r>
            <a:r>
              <a:rPr lang="en-US" dirty="0"/>
              <a:t>will call them </a:t>
            </a:r>
            <a:r>
              <a:rPr lang="en-US" u="sng" dirty="0"/>
              <a:t>primitive motions</a:t>
            </a:r>
            <a:r>
              <a:rPr lang="en-US" dirty="0"/>
              <a:t>. </a:t>
            </a:r>
            <a:endParaRPr lang="en-US" dirty="0" smtClean="0"/>
          </a:p>
          <a:p>
            <a:r>
              <a:rPr lang="en-US" dirty="0" smtClean="0"/>
              <a:t>The </a:t>
            </a:r>
            <a:r>
              <a:rPr lang="en-US" u="sng" dirty="0"/>
              <a:t>complex motions</a:t>
            </a:r>
            <a:r>
              <a:rPr lang="en-US" dirty="0"/>
              <a:t> are created by combining primitive motions. </a:t>
            </a:r>
          </a:p>
          <a:p>
            <a:endParaRPr lang="en-US" dirty="0"/>
          </a:p>
        </p:txBody>
      </p:sp>
    </p:spTree>
    <p:extLst>
      <p:ext uri="{BB962C8B-B14F-4D97-AF65-F5344CB8AC3E}">
        <p14:creationId xmlns:p14="http://schemas.microsoft.com/office/powerpoint/2010/main" val="2506600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4267200" cy="6248400"/>
          </a:xfrm>
        </p:spPr>
        <p:txBody>
          <a:bodyPr>
            <a:noAutofit/>
          </a:bodyPr>
          <a:lstStyle/>
          <a:p>
            <a:r>
              <a:rPr lang="en-US" sz="1800" b="1" i="1" dirty="0"/>
              <a:t>Greeting_1 = (</a:t>
            </a:r>
            <a:r>
              <a:rPr lang="en-US" sz="1800" b="1" i="1" dirty="0" err="1"/>
              <a:t>Wave_Hand_Up</a:t>
            </a:r>
            <a:r>
              <a:rPr lang="en-US" sz="1800" b="1" i="1" dirty="0"/>
              <a:t>  </a:t>
            </a:r>
            <a:r>
              <a:rPr lang="en-US" sz="1800" b="1" i="1" baseline="30000" dirty="0"/>
              <a:t>o</a:t>
            </a:r>
            <a:r>
              <a:rPr lang="en-US" sz="1800" b="1" i="1" dirty="0"/>
              <a:t>  </a:t>
            </a:r>
            <a:r>
              <a:rPr lang="en-US" sz="1800" b="1" i="1" dirty="0" err="1"/>
              <a:t>Wave_Hand_Down</a:t>
            </a:r>
            <a:r>
              <a:rPr lang="en-US" sz="1800" b="1" i="1" dirty="0"/>
              <a:t> ) (</a:t>
            </a:r>
            <a:r>
              <a:rPr lang="en-US" sz="1800" b="1" i="1" dirty="0" err="1"/>
              <a:t>Wave_Hand_Up</a:t>
            </a:r>
            <a:r>
              <a:rPr lang="en-US" sz="1800" b="1" i="1" dirty="0"/>
              <a:t>  </a:t>
            </a:r>
            <a:r>
              <a:rPr lang="en-US" sz="1800" b="1" i="1" baseline="30000" dirty="0"/>
              <a:t>o</a:t>
            </a:r>
            <a:r>
              <a:rPr lang="en-US" sz="1800" b="1" i="1" dirty="0"/>
              <a:t>  </a:t>
            </a:r>
            <a:r>
              <a:rPr lang="en-US" sz="1800" b="1" i="1" dirty="0" err="1"/>
              <a:t>Wave_Hand_Down</a:t>
            </a:r>
            <a:r>
              <a:rPr lang="en-US" sz="1800" b="1" i="1" dirty="0"/>
              <a:t> ) </a:t>
            </a:r>
            <a:r>
              <a:rPr lang="en-US" sz="1800" b="1" i="1" baseline="30000" dirty="0"/>
              <a:t>* </a:t>
            </a:r>
            <a:r>
              <a:rPr lang="en-US" sz="1800" b="1" i="1" dirty="0"/>
              <a:t> </a:t>
            </a:r>
            <a:r>
              <a:rPr lang="en-US" sz="1800" b="1" i="1" dirty="0">
                <a:sym typeface="Symbol"/>
              </a:rPr>
              <a:t></a:t>
            </a:r>
            <a:r>
              <a:rPr lang="en-US" sz="1800" b="1" i="1" dirty="0"/>
              <a:t> </a:t>
            </a:r>
            <a:r>
              <a:rPr lang="en-US" sz="1800" b="1" i="1" dirty="0" err="1"/>
              <a:t>Wave_Hand_Up</a:t>
            </a:r>
            <a:r>
              <a:rPr lang="en-US" sz="1800" b="1" i="1" dirty="0"/>
              <a:t>  </a:t>
            </a:r>
            <a:r>
              <a:rPr lang="en-US" sz="1800" b="1" i="1" baseline="30000" dirty="0"/>
              <a:t>o</a:t>
            </a:r>
            <a:r>
              <a:rPr lang="en-US" sz="1800" b="1" i="1" dirty="0"/>
              <a:t>   </a:t>
            </a:r>
            <a:r>
              <a:rPr lang="en-US" sz="1800" b="1" i="1" dirty="0" err="1"/>
              <a:t>Say_Hello</a:t>
            </a:r>
            <a:r>
              <a:rPr lang="en-US" sz="1800" dirty="0"/>
              <a:t>  </a:t>
            </a:r>
            <a:endParaRPr lang="en-US" sz="1800" dirty="0" smtClean="0"/>
          </a:p>
          <a:p>
            <a:endParaRPr lang="en-US" sz="1800" dirty="0"/>
          </a:p>
          <a:p>
            <a:r>
              <a:rPr lang="en-US" sz="1800" dirty="0" smtClean="0"/>
              <a:t>Which </a:t>
            </a:r>
            <a:r>
              <a:rPr lang="en-US" sz="1800" dirty="0"/>
              <a:t>means, to greet a person the robot should execute one of two actions: </a:t>
            </a:r>
            <a:endParaRPr lang="en-US" sz="1800" dirty="0" smtClean="0"/>
          </a:p>
          <a:p>
            <a:pPr lvl="1"/>
            <a:r>
              <a:rPr lang="en-US" sz="1400" u="sng" dirty="0" smtClean="0"/>
              <a:t>Action </a:t>
            </a:r>
            <a:r>
              <a:rPr lang="en-US" sz="1400" u="sng" dirty="0"/>
              <a:t>1</a:t>
            </a:r>
            <a:r>
              <a:rPr lang="en-US" sz="1400" dirty="0"/>
              <a:t>: wave hand up, follow it by waving hand down. Execute it at least once. </a:t>
            </a:r>
            <a:endParaRPr lang="en-US" sz="1400" dirty="0" smtClean="0"/>
          </a:p>
          <a:p>
            <a:pPr lvl="1"/>
            <a:r>
              <a:rPr lang="en-US" sz="1400" u="sng" dirty="0" smtClean="0"/>
              <a:t>Action </a:t>
            </a:r>
            <a:r>
              <a:rPr lang="en-US" sz="1400" u="sng" dirty="0"/>
              <a:t>2</a:t>
            </a:r>
            <a:r>
              <a:rPr lang="en-US" sz="1400" dirty="0"/>
              <a:t>: Wave hand up, next say “Hello”. The same is true for any complex events. </a:t>
            </a:r>
            <a:endParaRPr lang="en-US" sz="1400" dirty="0" smtClean="0"/>
          </a:p>
          <a:p>
            <a:r>
              <a:rPr lang="en-US" sz="1800" dirty="0" smtClean="0"/>
              <a:t>As </a:t>
            </a:r>
            <a:r>
              <a:rPr lang="en-US" sz="1800" dirty="0"/>
              <a:t>we see, the semantics of regular expressions </a:t>
            </a:r>
            <a:r>
              <a:rPr lang="en-US" sz="1800" dirty="0" smtClean="0"/>
              <a:t>is </a:t>
            </a:r>
            <a:r>
              <a:rPr lang="en-US" sz="1800" dirty="0"/>
              <a:t>used here, with atomic symbols from the terminal alphabet of basic events {</a:t>
            </a:r>
            <a:r>
              <a:rPr lang="en-US" sz="1800" b="1" i="1" dirty="0" err="1"/>
              <a:t>Wave_Hand_Down</a:t>
            </a:r>
            <a:r>
              <a:rPr lang="en-US" sz="1800" b="1" i="1" dirty="0"/>
              <a:t>,  </a:t>
            </a:r>
            <a:r>
              <a:rPr lang="en-US" sz="1800" b="1" i="1" dirty="0" err="1"/>
              <a:t>Wave_Hand_Up</a:t>
            </a:r>
            <a:r>
              <a:rPr lang="en-US" sz="1800" b="1" i="1" dirty="0"/>
              <a:t> ,   </a:t>
            </a:r>
            <a:r>
              <a:rPr lang="en-US" sz="1800" b="1" i="1" dirty="0" err="1"/>
              <a:t>Say_Hello</a:t>
            </a:r>
            <a:r>
              <a:rPr lang="en-US" sz="1800" dirty="0"/>
              <a:t>}. </a:t>
            </a:r>
            <a:endParaRPr lang="en-US" sz="1800" dirty="0" smtClean="0"/>
          </a:p>
          <a:p>
            <a:r>
              <a:rPr lang="en-US" sz="1800" dirty="0" smtClean="0"/>
              <a:t>The </a:t>
            </a:r>
            <a:r>
              <a:rPr lang="en-US" sz="1800" dirty="0"/>
              <a:t>operators used here are: concatenation (</a:t>
            </a:r>
            <a:r>
              <a:rPr lang="en-US" sz="1800" b="1" i="1" baseline="30000" dirty="0"/>
              <a:t>o</a:t>
            </a:r>
            <a:r>
              <a:rPr lang="en-US" sz="1800" dirty="0"/>
              <a:t>), union (</a:t>
            </a:r>
            <a:r>
              <a:rPr lang="en-US" sz="1800" b="1" i="1" dirty="0">
                <a:sym typeface="Symbol"/>
              </a:rPr>
              <a:t></a:t>
            </a:r>
            <a:r>
              <a:rPr lang="en-US" sz="1800" dirty="0"/>
              <a:t>) and iteration (</a:t>
            </a:r>
            <a:r>
              <a:rPr lang="en-US" sz="1800" b="1" i="1" baseline="30000" dirty="0"/>
              <a:t>*</a:t>
            </a:r>
            <a:r>
              <a:rPr lang="en-US" sz="1800" dirty="0"/>
              <a:t>). Each operator has one or two arguments. </a:t>
            </a:r>
            <a:endParaRPr lang="en-US" sz="1800" dirty="0" smtClean="0"/>
          </a:p>
          <a:p>
            <a:r>
              <a:rPr lang="en-US" sz="1800" dirty="0" smtClean="0"/>
              <a:t>So </a:t>
            </a:r>
            <a:r>
              <a:rPr lang="en-US" sz="1800" dirty="0"/>
              <a:t>far,  these expressions are the same as regular expressions. </a:t>
            </a:r>
            <a:endParaRPr lang="en-US" sz="1800" dirty="0" smtClean="0"/>
          </a:p>
        </p:txBody>
      </p:sp>
      <p:sp>
        <p:nvSpPr>
          <p:cNvPr id="5" name="Oval 4"/>
          <p:cNvSpPr/>
          <p:nvPr/>
        </p:nvSpPr>
        <p:spPr>
          <a:xfrm>
            <a:off x="6858000" y="228600"/>
            <a:ext cx="1981200" cy="609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Initial state</a:t>
            </a:r>
            <a:endParaRPr lang="en-US" sz="2000" b="1" dirty="0">
              <a:solidFill>
                <a:schemeClr val="tx1"/>
              </a:solidFill>
            </a:endParaRPr>
          </a:p>
        </p:txBody>
      </p:sp>
      <p:sp>
        <p:nvSpPr>
          <p:cNvPr id="6" name="Oval 5"/>
          <p:cNvSpPr/>
          <p:nvPr/>
        </p:nvSpPr>
        <p:spPr>
          <a:xfrm>
            <a:off x="6172200" y="20574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05800" y="25908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4648200"/>
            <a:ext cx="19050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Final state</a:t>
            </a:r>
            <a:endParaRPr lang="en-US" sz="2000" b="1" dirty="0">
              <a:solidFill>
                <a:schemeClr val="tx1"/>
              </a:solidFill>
            </a:endParaRPr>
          </a:p>
        </p:txBody>
      </p:sp>
      <p:sp>
        <p:nvSpPr>
          <p:cNvPr id="9" name="Rectangle 8"/>
          <p:cNvSpPr/>
          <p:nvPr/>
        </p:nvSpPr>
        <p:spPr>
          <a:xfrm>
            <a:off x="7292403" y="1524000"/>
            <a:ext cx="1851597" cy="369332"/>
          </a:xfrm>
          <a:prstGeom prst="rect">
            <a:avLst/>
          </a:prstGeom>
        </p:spPr>
        <p:txBody>
          <a:bodyPr wrap="none">
            <a:spAutoFit/>
          </a:bodyPr>
          <a:lstStyle/>
          <a:p>
            <a:r>
              <a:rPr lang="en-US" b="1" i="1" dirty="0" err="1" smtClean="0"/>
              <a:t>Wave_Hand_Up</a:t>
            </a:r>
            <a:r>
              <a:rPr lang="en-US" b="1" i="1" dirty="0" smtClean="0"/>
              <a:t>  </a:t>
            </a:r>
          </a:p>
        </p:txBody>
      </p:sp>
      <p:cxnSp>
        <p:nvCxnSpPr>
          <p:cNvPr id="11" name="Straight Arrow Connector 10"/>
          <p:cNvCxnSpPr>
            <a:endCxn id="7" idx="0"/>
          </p:cNvCxnSpPr>
          <p:nvPr/>
        </p:nvCxnSpPr>
        <p:spPr>
          <a:xfrm rot="16200000" flipH="1">
            <a:off x="7600950" y="1543050"/>
            <a:ext cx="1752600" cy="3429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7"/>
          </p:cNvCxnSpPr>
          <p:nvPr/>
        </p:nvCxnSpPr>
        <p:spPr>
          <a:xfrm rot="16200000" flipH="1">
            <a:off x="8007372" y="3879827"/>
            <a:ext cx="1537074" cy="17822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906161" y="3657600"/>
            <a:ext cx="1237839" cy="369332"/>
          </a:xfrm>
          <a:prstGeom prst="rect">
            <a:avLst/>
          </a:prstGeom>
        </p:spPr>
        <p:txBody>
          <a:bodyPr wrap="none">
            <a:spAutoFit/>
          </a:bodyPr>
          <a:lstStyle/>
          <a:p>
            <a:r>
              <a:rPr lang="en-US" b="1" i="1" dirty="0" err="1" smtClean="0"/>
              <a:t>Say_Hello</a:t>
            </a:r>
            <a:r>
              <a:rPr lang="en-US" dirty="0" smtClean="0"/>
              <a:t>  </a:t>
            </a:r>
          </a:p>
        </p:txBody>
      </p:sp>
      <p:sp>
        <p:nvSpPr>
          <p:cNvPr id="16" name="Oval 15"/>
          <p:cNvSpPr/>
          <p:nvPr/>
        </p:nvSpPr>
        <p:spPr>
          <a:xfrm>
            <a:off x="6172200" y="32766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6" idx="0"/>
          </p:cNvCxnSpPr>
          <p:nvPr/>
        </p:nvCxnSpPr>
        <p:spPr>
          <a:xfrm rot="5400000">
            <a:off x="6381750" y="971550"/>
            <a:ext cx="1219200" cy="9525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91200" y="990600"/>
            <a:ext cx="1851597" cy="369332"/>
          </a:xfrm>
          <a:prstGeom prst="rect">
            <a:avLst/>
          </a:prstGeom>
        </p:spPr>
        <p:txBody>
          <a:bodyPr wrap="none">
            <a:spAutoFit/>
          </a:bodyPr>
          <a:lstStyle/>
          <a:p>
            <a:r>
              <a:rPr lang="en-US" b="1" i="1" dirty="0" err="1" smtClean="0"/>
              <a:t>Wave_Hand_Up</a:t>
            </a:r>
            <a:r>
              <a:rPr lang="en-US" b="1" i="1" dirty="0" smtClean="0"/>
              <a:t>  </a:t>
            </a:r>
          </a:p>
        </p:txBody>
      </p:sp>
      <p:cxnSp>
        <p:nvCxnSpPr>
          <p:cNvPr id="21" name="Straight Arrow Connector 20"/>
          <p:cNvCxnSpPr>
            <a:endCxn id="16" idx="0"/>
          </p:cNvCxnSpPr>
          <p:nvPr/>
        </p:nvCxnSpPr>
        <p:spPr>
          <a:xfrm rot="5400000">
            <a:off x="6241466" y="2940634"/>
            <a:ext cx="609600" cy="6233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95800" y="2743200"/>
            <a:ext cx="2086212" cy="369332"/>
          </a:xfrm>
          <a:prstGeom prst="rect">
            <a:avLst/>
          </a:prstGeom>
        </p:spPr>
        <p:txBody>
          <a:bodyPr wrap="none">
            <a:spAutoFit/>
          </a:bodyPr>
          <a:lstStyle/>
          <a:p>
            <a:r>
              <a:rPr lang="en-US" b="1" i="1" dirty="0" err="1" smtClean="0"/>
              <a:t>Wave_Hand_Down</a:t>
            </a:r>
            <a:r>
              <a:rPr lang="en-US" b="1" i="1" dirty="0" smtClean="0"/>
              <a:t> </a:t>
            </a:r>
            <a:endParaRPr lang="en-US" dirty="0"/>
          </a:p>
        </p:txBody>
      </p:sp>
      <p:sp>
        <p:nvSpPr>
          <p:cNvPr id="24" name="Oval 23"/>
          <p:cNvSpPr/>
          <p:nvPr/>
        </p:nvSpPr>
        <p:spPr>
          <a:xfrm>
            <a:off x="4724400" y="5257800"/>
            <a:ext cx="6858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6" idx="5"/>
            <a:endCxn id="8" idx="1"/>
          </p:cNvCxnSpPr>
          <p:nvPr/>
        </p:nvCxnSpPr>
        <p:spPr>
          <a:xfrm rot="16200000" flipH="1">
            <a:off x="6667500" y="3886993"/>
            <a:ext cx="940548" cy="76041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10400" y="3810000"/>
            <a:ext cx="457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sym typeface="Symbol"/>
              </a:rPr>
              <a:t></a:t>
            </a:r>
            <a:endParaRPr lang="en-US" sz="3200" b="1" dirty="0">
              <a:effectLst>
                <a:outerShdw blurRad="38100" dist="38100" dir="2700000" algn="tl">
                  <a:srgbClr val="000000">
                    <a:alpha val="43137"/>
                  </a:srgbClr>
                </a:outerShdw>
              </a:effectLst>
            </a:endParaRPr>
          </a:p>
        </p:txBody>
      </p:sp>
      <p:sp>
        <p:nvSpPr>
          <p:cNvPr id="29" name="Arc 28"/>
          <p:cNvSpPr/>
          <p:nvPr/>
        </p:nvSpPr>
        <p:spPr>
          <a:xfrm rot="252623" flipH="1">
            <a:off x="5093000" y="3402962"/>
            <a:ext cx="1508698" cy="3869181"/>
          </a:xfrm>
          <a:prstGeom prst="arc">
            <a:avLst>
              <a:gd name="adj1" fmla="val 15852614"/>
              <a:gd name="adj2" fmla="val 0"/>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5562600" y="5410200"/>
            <a:ext cx="1851597" cy="369332"/>
          </a:xfrm>
          <a:prstGeom prst="rect">
            <a:avLst/>
          </a:prstGeom>
        </p:spPr>
        <p:txBody>
          <a:bodyPr wrap="none">
            <a:spAutoFit/>
          </a:bodyPr>
          <a:lstStyle/>
          <a:p>
            <a:r>
              <a:rPr lang="en-US" b="1" i="1" dirty="0" err="1" smtClean="0"/>
              <a:t>Wave_Hand_Up</a:t>
            </a:r>
            <a:r>
              <a:rPr lang="en-US" b="1" i="1" dirty="0" smtClean="0"/>
              <a:t>  </a:t>
            </a:r>
          </a:p>
        </p:txBody>
      </p:sp>
      <p:sp>
        <p:nvSpPr>
          <p:cNvPr id="31" name="Arc 30"/>
          <p:cNvSpPr/>
          <p:nvPr/>
        </p:nvSpPr>
        <p:spPr>
          <a:xfrm flipH="1">
            <a:off x="6093649" y="7410004"/>
            <a:ext cx="518755" cy="45719"/>
          </a:xfrm>
          <a:prstGeom prst="arc">
            <a:avLst>
              <a:gd name="adj1" fmla="val 15852614"/>
              <a:gd name="adj2" fmla="val 0"/>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4267200" y="4191000"/>
            <a:ext cx="2086212" cy="369332"/>
          </a:xfrm>
          <a:prstGeom prst="rect">
            <a:avLst/>
          </a:prstGeom>
        </p:spPr>
        <p:txBody>
          <a:bodyPr wrap="none">
            <a:spAutoFit/>
          </a:bodyPr>
          <a:lstStyle/>
          <a:p>
            <a:r>
              <a:rPr lang="en-US" b="1" i="1" dirty="0" err="1" smtClean="0"/>
              <a:t>Wave_Hand_Down</a:t>
            </a:r>
            <a:r>
              <a:rPr lang="en-US" b="1" i="1" dirty="0" smtClean="0"/>
              <a:t> </a:t>
            </a:r>
            <a:endParaRPr lang="en-US" dirty="0"/>
          </a:p>
        </p:txBody>
      </p:sp>
      <p:sp>
        <p:nvSpPr>
          <p:cNvPr id="34" name="Freeform 33"/>
          <p:cNvSpPr/>
          <p:nvPr/>
        </p:nvSpPr>
        <p:spPr>
          <a:xfrm>
            <a:off x="5407572" y="3846786"/>
            <a:ext cx="1237593" cy="1608083"/>
          </a:xfrm>
          <a:custGeom>
            <a:avLst/>
            <a:gdLst>
              <a:gd name="connsiteX0" fmla="*/ 1182414 w 1237593"/>
              <a:gd name="connsiteY0" fmla="*/ 0 h 1608083"/>
              <a:gd name="connsiteX1" fmla="*/ 1213945 w 1237593"/>
              <a:gd name="connsiteY1" fmla="*/ 599090 h 1608083"/>
              <a:gd name="connsiteX2" fmla="*/ 1040525 w 1237593"/>
              <a:gd name="connsiteY2" fmla="*/ 930166 h 1608083"/>
              <a:gd name="connsiteX3" fmla="*/ 867104 w 1237593"/>
              <a:gd name="connsiteY3" fmla="*/ 1229711 h 1608083"/>
              <a:gd name="connsiteX4" fmla="*/ 583325 w 1237593"/>
              <a:gd name="connsiteY4" fmla="*/ 1466193 h 1608083"/>
              <a:gd name="connsiteX5" fmla="*/ 0 w 1237593"/>
              <a:gd name="connsiteY5" fmla="*/ 1608083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7593" h="1608083">
                <a:moveTo>
                  <a:pt x="1182414" y="0"/>
                </a:moveTo>
                <a:cubicBezTo>
                  <a:pt x="1210003" y="222031"/>
                  <a:pt x="1237593" y="444062"/>
                  <a:pt x="1213945" y="599090"/>
                </a:cubicBezTo>
                <a:cubicBezTo>
                  <a:pt x="1190297" y="754118"/>
                  <a:pt x="1098332" y="825063"/>
                  <a:pt x="1040525" y="930166"/>
                </a:cubicBezTo>
                <a:cubicBezTo>
                  <a:pt x="982718" y="1035269"/>
                  <a:pt x="943304" y="1140373"/>
                  <a:pt x="867104" y="1229711"/>
                </a:cubicBezTo>
                <a:cubicBezTo>
                  <a:pt x="790904" y="1319049"/>
                  <a:pt x="727842" y="1403131"/>
                  <a:pt x="583325" y="1466193"/>
                </a:cubicBezTo>
                <a:cubicBezTo>
                  <a:pt x="438808" y="1529255"/>
                  <a:pt x="219404" y="1568669"/>
                  <a:pt x="0" y="1608083"/>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7131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153400" cy="4419600"/>
          </a:xfrm>
          <a:solidFill>
            <a:srgbClr val="FFFF00"/>
          </a:solidFill>
        </p:spPr>
        <p:txBody>
          <a:bodyPr>
            <a:noAutofit/>
          </a:bodyPr>
          <a:lstStyle/>
          <a:p>
            <a:r>
              <a:rPr lang="en-US" sz="11500" b="1" dirty="0" smtClean="0">
                <a:solidFill>
                  <a:srgbClr val="FF0000"/>
                </a:solidFill>
                <a:effectLst>
                  <a:outerShdw blurRad="38100" dist="38100" dir="2700000" algn="tl">
                    <a:srgbClr val="000000">
                      <a:alpha val="43137"/>
                    </a:srgbClr>
                  </a:outerShdw>
                </a:effectLst>
              </a:rPr>
              <a:t>Event Expressions</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089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806355"/>
          </a:xfrm>
          <a:solidFill>
            <a:srgbClr val="FFFF00"/>
          </a:solidFill>
        </p:spPr>
        <p:txBody>
          <a:bodyPr/>
          <a:lstStyle/>
          <a:p>
            <a:r>
              <a:rPr lang="en-US" b="1" dirty="0" smtClean="0">
                <a:solidFill>
                  <a:srgbClr val="FF0000"/>
                </a:solidFill>
                <a:effectLst>
                  <a:outerShdw blurRad="38100" dist="38100" dir="2700000" algn="tl">
                    <a:srgbClr val="000000">
                      <a:alpha val="43137"/>
                    </a:srgbClr>
                  </a:outerShdw>
                </a:effectLst>
              </a:rPr>
              <a:t>Event Expressions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1"/>
            <a:ext cx="8229600" cy="3581400"/>
          </a:xfrm>
        </p:spPr>
        <p:txBody>
          <a:bodyPr>
            <a:noAutofit/>
          </a:bodyPr>
          <a:lstStyle/>
          <a:p>
            <a:r>
              <a:rPr lang="en-US" sz="2000" dirty="0"/>
              <a:t>We further extend the ERE to </a:t>
            </a:r>
            <a:r>
              <a:rPr lang="en-US" sz="2000" i="1" dirty="0"/>
              <a:t>Event Expressions</a:t>
            </a:r>
            <a:r>
              <a:rPr lang="en-US" sz="2000" dirty="0"/>
              <a:t> (EE), which we realized conceptually as Event Diagrams (ED). </a:t>
            </a:r>
            <a:endParaRPr lang="en-US" sz="2000" dirty="0" smtClean="0"/>
          </a:p>
          <a:p>
            <a:endParaRPr lang="en-US" sz="2000" dirty="0"/>
          </a:p>
          <a:p>
            <a:r>
              <a:rPr lang="en-US" sz="2000" dirty="0" smtClean="0"/>
              <a:t>The </a:t>
            </a:r>
            <a:r>
              <a:rPr lang="en-US" sz="2000" dirty="0"/>
              <a:t>relation between Event Expressions and Event Diagrams is similar to the relation between Boolean Expressions and Binary Decision Diagrams. </a:t>
            </a:r>
            <a:endParaRPr lang="en-US" sz="2000" dirty="0" smtClean="0"/>
          </a:p>
          <a:p>
            <a:endParaRPr lang="en-US" sz="2000" dirty="0"/>
          </a:p>
          <a:p>
            <a:r>
              <a:rPr lang="en-US" sz="2000" dirty="0" smtClean="0"/>
              <a:t>In </a:t>
            </a:r>
            <a:r>
              <a:rPr lang="en-US" sz="2000" dirty="0"/>
              <a:t>general, EEs are multi-input and multi-output. </a:t>
            </a:r>
            <a:endParaRPr lang="en-US" sz="2000" dirty="0" smtClean="0"/>
          </a:p>
          <a:p>
            <a:endParaRPr lang="en-US" sz="2000" dirty="0"/>
          </a:p>
          <a:p>
            <a:r>
              <a:rPr lang="en-US" sz="2000" dirty="0" smtClean="0"/>
              <a:t>Similar </a:t>
            </a:r>
            <a:r>
              <a:rPr lang="en-US" sz="2000" dirty="0"/>
              <a:t>to EREs, EEs can be mapped directly to sequential networks or (deterministic, non-deterministic or probabilistic) automata.</a:t>
            </a:r>
          </a:p>
          <a:p>
            <a:endParaRPr lang="en-US" sz="2000" dirty="0"/>
          </a:p>
        </p:txBody>
      </p:sp>
      <p:sp>
        <p:nvSpPr>
          <p:cNvPr id="4" name="Rectangle 3"/>
          <p:cNvSpPr/>
          <p:nvPr/>
        </p:nvSpPr>
        <p:spPr>
          <a:xfrm>
            <a:off x="1648297" y="4800600"/>
            <a:ext cx="1903150" cy="369332"/>
          </a:xfrm>
          <a:prstGeom prst="rect">
            <a:avLst/>
          </a:prstGeom>
          <a:solidFill>
            <a:schemeClr val="bg2"/>
          </a:solidFill>
        </p:spPr>
        <p:txBody>
          <a:bodyPr wrap="none">
            <a:spAutoFit/>
          </a:bodyPr>
          <a:lstStyle/>
          <a:p>
            <a:r>
              <a:rPr lang="en-US" dirty="0"/>
              <a:t>Event Expressions </a:t>
            </a:r>
          </a:p>
        </p:txBody>
      </p:sp>
      <p:sp>
        <p:nvSpPr>
          <p:cNvPr id="5" name="Rectangle 4"/>
          <p:cNvSpPr/>
          <p:nvPr/>
        </p:nvSpPr>
        <p:spPr>
          <a:xfrm>
            <a:off x="4876800" y="4800600"/>
            <a:ext cx="1686616" cy="369332"/>
          </a:xfrm>
          <a:prstGeom prst="rect">
            <a:avLst/>
          </a:prstGeom>
          <a:solidFill>
            <a:schemeClr val="tx2">
              <a:lumMod val="20000"/>
              <a:lumOff val="80000"/>
            </a:schemeClr>
          </a:solidFill>
        </p:spPr>
        <p:txBody>
          <a:bodyPr wrap="none">
            <a:spAutoFit/>
          </a:bodyPr>
          <a:lstStyle/>
          <a:p>
            <a:r>
              <a:rPr lang="en-US" dirty="0"/>
              <a:t>Event Diagrams </a:t>
            </a:r>
          </a:p>
        </p:txBody>
      </p:sp>
      <p:sp>
        <p:nvSpPr>
          <p:cNvPr id="6" name="Rectangle 5"/>
          <p:cNvSpPr/>
          <p:nvPr/>
        </p:nvSpPr>
        <p:spPr>
          <a:xfrm>
            <a:off x="1524000" y="6107668"/>
            <a:ext cx="2151743" cy="369332"/>
          </a:xfrm>
          <a:prstGeom prst="rect">
            <a:avLst/>
          </a:prstGeom>
          <a:solidFill>
            <a:schemeClr val="bg2"/>
          </a:solidFill>
        </p:spPr>
        <p:txBody>
          <a:bodyPr wrap="none">
            <a:spAutoFit/>
          </a:bodyPr>
          <a:lstStyle/>
          <a:p>
            <a:r>
              <a:rPr lang="en-US" dirty="0"/>
              <a:t>Boolean Expressions </a:t>
            </a:r>
          </a:p>
        </p:txBody>
      </p:sp>
      <p:sp>
        <p:nvSpPr>
          <p:cNvPr id="7" name="Rectangle 6"/>
          <p:cNvSpPr/>
          <p:nvPr/>
        </p:nvSpPr>
        <p:spPr>
          <a:xfrm>
            <a:off x="4877937" y="6107668"/>
            <a:ext cx="2556726" cy="369332"/>
          </a:xfrm>
          <a:prstGeom prst="rect">
            <a:avLst/>
          </a:prstGeom>
          <a:solidFill>
            <a:schemeClr val="tx2">
              <a:lumMod val="20000"/>
              <a:lumOff val="80000"/>
            </a:schemeClr>
          </a:solidFill>
        </p:spPr>
        <p:txBody>
          <a:bodyPr wrap="none">
            <a:spAutoFit/>
          </a:bodyPr>
          <a:lstStyle/>
          <a:p>
            <a:r>
              <a:rPr lang="en-US" dirty="0"/>
              <a:t>Binary Decision Diagrams</a:t>
            </a:r>
          </a:p>
        </p:txBody>
      </p:sp>
      <p:sp>
        <p:nvSpPr>
          <p:cNvPr id="8" name="Right Arrow 7"/>
          <p:cNvSpPr/>
          <p:nvPr/>
        </p:nvSpPr>
        <p:spPr>
          <a:xfrm>
            <a:off x="3810000" y="4985266"/>
            <a:ext cx="63955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886200" y="6200001"/>
            <a:ext cx="63955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599872" y="5246132"/>
            <a:ext cx="267625" cy="77366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52483" y="5246132"/>
            <a:ext cx="267625" cy="773668"/>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50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rmAutofit fontScale="90000"/>
          </a:bodyPr>
          <a:lstStyle/>
          <a:p>
            <a:r>
              <a:rPr lang="en-US" dirty="0" smtClean="0"/>
              <a:t>Set-theoretical semantics of regular expressions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Observe that for two atoms, the intersection X</a:t>
            </a:r>
            <a:r>
              <a:rPr lang="en-US" baseline="-25000" dirty="0"/>
              <a:t>1</a:t>
            </a:r>
            <a:r>
              <a:rPr lang="en-US" dirty="0"/>
              <a:t> ∩ X</a:t>
            </a:r>
            <a:r>
              <a:rPr lang="en-US" baseline="-25000" dirty="0"/>
              <a:t>2</a:t>
            </a:r>
            <a:r>
              <a:rPr lang="en-US" dirty="0"/>
              <a:t> is an empty set when atoms X</a:t>
            </a:r>
            <a:r>
              <a:rPr lang="en-US" baseline="-25000" dirty="0"/>
              <a:t>1</a:t>
            </a:r>
            <a:r>
              <a:rPr lang="en-US" dirty="0"/>
              <a:t> </a:t>
            </a:r>
            <a:r>
              <a:rPr lang="en-US" dirty="0">
                <a:sym typeface="Symbol"/>
              </a:rPr>
              <a:t></a:t>
            </a:r>
            <a:r>
              <a:rPr lang="en-US" dirty="0"/>
              <a:t> X</a:t>
            </a:r>
            <a:r>
              <a:rPr lang="en-US" baseline="-25000" dirty="0"/>
              <a:t>2</a:t>
            </a:r>
            <a:r>
              <a:rPr lang="en-US" dirty="0"/>
              <a:t>, as the meaning of intersection operator is </a:t>
            </a:r>
            <a:r>
              <a:rPr lang="en-US" dirty="0">
                <a:solidFill>
                  <a:srgbClr val="FF0000"/>
                </a:solidFill>
              </a:rPr>
              <a:t>set-theoretical</a:t>
            </a:r>
            <a:r>
              <a:rPr lang="en-US" dirty="0"/>
              <a:t>. </a:t>
            </a:r>
            <a:endParaRPr lang="en-US" dirty="0" smtClean="0"/>
          </a:p>
          <a:p>
            <a:endParaRPr lang="en-US" dirty="0"/>
          </a:p>
          <a:p>
            <a:r>
              <a:rPr lang="en-US" dirty="0" smtClean="0"/>
              <a:t>Thus</a:t>
            </a:r>
            <a:r>
              <a:rPr lang="en-US" dirty="0"/>
              <a:t>, similar to other operators of ERE, the </a:t>
            </a:r>
            <a:r>
              <a:rPr lang="en-US" dirty="0">
                <a:solidFill>
                  <a:srgbClr val="FF0000"/>
                </a:solidFill>
              </a:rPr>
              <a:t>intersection does not create new symbol values</a:t>
            </a:r>
            <a:r>
              <a:rPr lang="en-US" dirty="0"/>
              <a:t> in EEs and </a:t>
            </a:r>
            <a:r>
              <a:rPr lang="en-US" dirty="0" err="1"/>
              <a:t>EDs.</a:t>
            </a:r>
            <a:r>
              <a:rPr lang="en-US" dirty="0"/>
              <a:t> </a:t>
            </a:r>
            <a:endParaRPr lang="en-US" dirty="0" smtClean="0"/>
          </a:p>
          <a:p>
            <a:endParaRPr lang="en-US" dirty="0"/>
          </a:p>
          <a:p>
            <a:r>
              <a:rPr lang="en-US" dirty="0" smtClean="0"/>
              <a:t>Such </a:t>
            </a:r>
            <a:r>
              <a:rPr lang="en-US" dirty="0"/>
              <a:t>expressions can then be used to create sets of motions where numeric values of atomic symbols are basic motions, known to the system that interprets symbolic motions on a robot. </a:t>
            </a:r>
            <a:endParaRPr lang="en-US" dirty="0" smtClean="0"/>
          </a:p>
          <a:p>
            <a:endParaRPr lang="en-US" dirty="0"/>
          </a:p>
          <a:p>
            <a:r>
              <a:rPr lang="en-US" dirty="0" smtClean="0"/>
              <a:t>While </a:t>
            </a:r>
            <a:r>
              <a:rPr lang="en-US" dirty="0"/>
              <a:t>a concatenation of atoms describes a single motion, an ERE describes a set of motions (i.e. behaviors) where all of them use the atomic motions from some finite library. </a:t>
            </a:r>
            <a:endParaRPr lang="en-US" dirty="0" smtClean="0"/>
          </a:p>
          <a:p>
            <a:endParaRPr lang="en-US" dirty="0"/>
          </a:p>
          <a:p>
            <a:r>
              <a:rPr lang="en-US" dirty="0" smtClean="0"/>
              <a:t>This </a:t>
            </a:r>
            <a:r>
              <a:rPr lang="en-US" dirty="0"/>
              <a:t>can be further extended to an infinite library, in which the atomic motions can be enumerated as: </a:t>
            </a:r>
            <a:r>
              <a:rPr lang="en-US" i="1" dirty="0"/>
              <a:t>a</a:t>
            </a:r>
            <a:r>
              <a:rPr lang="en-US" i="1" baseline="-25000" dirty="0"/>
              <a:t>1</a:t>
            </a:r>
            <a:r>
              <a:rPr lang="en-US" i="1" dirty="0"/>
              <a:t>, a</a:t>
            </a:r>
            <a:r>
              <a:rPr lang="en-US" i="1" baseline="-25000" dirty="0"/>
              <a:t>2</a:t>
            </a:r>
            <a:r>
              <a:rPr lang="en-US" i="1" dirty="0"/>
              <a:t>, a</a:t>
            </a:r>
            <a:r>
              <a:rPr lang="en-US" i="1" baseline="-25000" dirty="0"/>
              <a:t>3</a:t>
            </a:r>
            <a:r>
              <a:rPr lang="en-US" i="1" dirty="0"/>
              <a:t>, … a</a:t>
            </a:r>
            <a:r>
              <a:rPr lang="en-US" i="1" baseline="-25000" dirty="0"/>
              <a:t>n</a:t>
            </a:r>
            <a:r>
              <a:rPr lang="en-US" i="1" dirty="0"/>
              <a:t>,</a:t>
            </a:r>
            <a:r>
              <a:rPr lang="en-US" dirty="0"/>
              <a:t> for any value of </a:t>
            </a:r>
            <a:r>
              <a:rPr lang="en-US" i="1" dirty="0"/>
              <a:t>n</a:t>
            </a:r>
            <a:r>
              <a:rPr lang="en-US" dirty="0"/>
              <a:t>. </a:t>
            </a:r>
          </a:p>
        </p:txBody>
      </p:sp>
    </p:spTree>
    <p:extLst>
      <p:ext uri="{BB962C8B-B14F-4D97-AF65-F5344CB8AC3E}">
        <p14:creationId xmlns:p14="http://schemas.microsoft.com/office/powerpoint/2010/main" val="3506547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4"/>
            <a:ext cx="9144000" cy="1339755"/>
          </a:xfrm>
          <a:solidFill>
            <a:srgbClr val="FFFF00"/>
          </a:solidFill>
        </p:spPr>
        <p:txBody>
          <a:bodyPr>
            <a:noAutofit/>
          </a:bodyPr>
          <a:lstStyle/>
          <a:p>
            <a:r>
              <a:rPr lang="en-US" b="1" dirty="0" smtClean="0">
                <a:effectLst>
                  <a:outerShdw blurRad="38100" dist="38100" dir="2700000" algn="tl">
                    <a:srgbClr val="000000">
                      <a:alpha val="43137"/>
                    </a:srgbClr>
                  </a:outerShdw>
                </a:effectLst>
              </a:rPr>
              <a:t>The interpretation that is </a:t>
            </a:r>
            <a:r>
              <a:rPr lang="en-US" b="1" dirty="0" smtClean="0">
                <a:solidFill>
                  <a:srgbClr val="FF0000"/>
                </a:solidFill>
                <a:effectLst>
                  <a:outerShdw blurRad="38100" dist="38100" dir="2700000" algn="tl">
                    <a:srgbClr val="000000">
                      <a:alpha val="43137"/>
                    </a:srgbClr>
                  </a:outerShdw>
                </a:effectLst>
              </a:rPr>
              <a:t>not set-theoretical</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a:t>Similarly the </a:t>
            </a:r>
            <a:r>
              <a:rPr lang="en-US" dirty="0">
                <a:solidFill>
                  <a:srgbClr val="FF0000"/>
                </a:solidFill>
              </a:rPr>
              <a:t>interpretation of the union </a:t>
            </a:r>
            <a:r>
              <a:rPr lang="en-US" dirty="0"/>
              <a:t>(set sum, or </a:t>
            </a:r>
            <a:r>
              <a:rPr lang="en-US" dirty="0">
                <a:sym typeface="Symbol"/>
              </a:rPr>
              <a:t></a:t>
            </a:r>
            <a:r>
              <a:rPr lang="en-US" dirty="0"/>
              <a:t>) operator is set-theoretical in regular expressions, thus new values are not created, only sets of motions are increased.  </a:t>
            </a:r>
            <a:endParaRPr lang="en-US" dirty="0" smtClean="0"/>
          </a:p>
          <a:p>
            <a:endParaRPr lang="en-US" dirty="0"/>
          </a:p>
          <a:p>
            <a:r>
              <a:rPr lang="en-US" dirty="0" smtClean="0"/>
              <a:t>It </a:t>
            </a:r>
            <a:r>
              <a:rPr lang="en-US" dirty="0"/>
              <a:t>is not so in </a:t>
            </a:r>
            <a:r>
              <a:rPr lang="en-US" dirty="0">
                <a:solidFill>
                  <a:srgbClr val="FF0000"/>
                </a:solidFill>
              </a:rPr>
              <a:t>the Hybrid Automata </a:t>
            </a:r>
            <a:r>
              <a:rPr lang="en-US" dirty="0"/>
              <a:t>interpretation of PEG, where some operators like the “truncated sum” </a:t>
            </a:r>
            <a:r>
              <a:rPr lang="en-US" dirty="0">
                <a:solidFill>
                  <a:srgbClr val="FF0000"/>
                </a:solidFill>
              </a:rPr>
              <a:t>create new values</a:t>
            </a:r>
            <a:r>
              <a:rPr lang="en-US" dirty="0"/>
              <a:t>. </a:t>
            </a:r>
            <a:endParaRPr lang="en-US" dirty="0" smtClean="0"/>
          </a:p>
          <a:p>
            <a:pPr lvl="1"/>
            <a:r>
              <a:rPr lang="en-US" dirty="0" smtClean="0"/>
              <a:t> 2 + 2 = 3 in modulo 4 system</a:t>
            </a:r>
            <a:endParaRPr lang="en-US" dirty="0"/>
          </a:p>
          <a:p>
            <a:endParaRPr lang="en-US" dirty="0" smtClean="0"/>
          </a:p>
          <a:p>
            <a:r>
              <a:rPr lang="en-US" dirty="0" smtClean="0"/>
              <a:t>The </a:t>
            </a:r>
            <a:r>
              <a:rPr lang="en-US" dirty="0"/>
              <a:t>intersection X</a:t>
            </a:r>
            <a:r>
              <a:rPr lang="en-US" baseline="-25000" dirty="0"/>
              <a:t>1</a:t>
            </a:r>
            <a:r>
              <a:rPr lang="en-US" dirty="0"/>
              <a:t> ∩ X</a:t>
            </a:r>
            <a:r>
              <a:rPr lang="en-US" baseline="-25000" dirty="0"/>
              <a:t>2 </a:t>
            </a:r>
            <a:r>
              <a:rPr lang="en-US" dirty="0"/>
              <a:t>can be now enhanced with fuzzy operator (X</a:t>
            </a:r>
            <a:r>
              <a:rPr lang="en-US" baseline="-25000" dirty="0"/>
              <a:t>1</a:t>
            </a:r>
            <a:r>
              <a:rPr lang="en-US" dirty="0"/>
              <a:t> min X</a:t>
            </a:r>
            <a:r>
              <a:rPr lang="en-US" baseline="-25000" dirty="0"/>
              <a:t>2</a:t>
            </a:r>
            <a:r>
              <a:rPr lang="en-US" dirty="0"/>
              <a:t>)</a:t>
            </a:r>
            <a:r>
              <a:rPr lang="en-US" baseline="-25000" dirty="0"/>
              <a:t> </a:t>
            </a:r>
            <a:r>
              <a:rPr lang="en-US" dirty="0"/>
              <a:t> which for atoms X</a:t>
            </a:r>
            <a:r>
              <a:rPr lang="en-US" baseline="-25000" dirty="0"/>
              <a:t>1</a:t>
            </a:r>
            <a:r>
              <a:rPr lang="en-US" dirty="0"/>
              <a:t> </a:t>
            </a:r>
            <a:r>
              <a:rPr lang="en-US" dirty="0">
                <a:sym typeface="Symbol"/>
              </a:rPr>
              <a:t></a:t>
            </a:r>
            <a:r>
              <a:rPr lang="en-US" dirty="0"/>
              <a:t> X</a:t>
            </a:r>
            <a:r>
              <a:rPr lang="en-US" baseline="-25000" dirty="0"/>
              <a:t>2</a:t>
            </a:r>
            <a:r>
              <a:rPr lang="en-US" dirty="0"/>
              <a:t> creates a non-empty value min(X</a:t>
            </a:r>
            <a:r>
              <a:rPr lang="en-US" baseline="-25000" dirty="0"/>
              <a:t>1</a:t>
            </a:r>
            <a:r>
              <a:rPr lang="en-US" dirty="0"/>
              <a:t>, X</a:t>
            </a:r>
            <a:r>
              <a:rPr lang="en-US" baseline="-25000" dirty="0"/>
              <a:t>2</a:t>
            </a:r>
            <a:r>
              <a:rPr lang="en-US" dirty="0"/>
              <a:t>) as the meaning of this type of “generalized intersection operator” </a:t>
            </a:r>
            <a:r>
              <a:rPr lang="en-US" dirty="0">
                <a:solidFill>
                  <a:srgbClr val="FF0000"/>
                </a:solidFill>
              </a:rPr>
              <a:t>is no longer set-theoretical. </a:t>
            </a:r>
            <a:endParaRPr lang="en-US" dirty="0" smtClean="0">
              <a:solidFill>
                <a:srgbClr val="FF0000"/>
              </a:solidFill>
            </a:endParaRPr>
          </a:p>
          <a:p>
            <a:endParaRPr lang="en-US" dirty="0"/>
          </a:p>
          <a:p>
            <a:r>
              <a:rPr lang="en-US" dirty="0" smtClean="0"/>
              <a:t>This </a:t>
            </a:r>
            <a:r>
              <a:rPr lang="en-US" dirty="0"/>
              <a:t>fact creates a </a:t>
            </a:r>
            <a:r>
              <a:rPr lang="en-US" dirty="0">
                <a:solidFill>
                  <a:srgbClr val="FF0000"/>
                </a:solidFill>
              </a:rPr>
              <a:t>new semantics </a:t>
            </a:r>
            <a:r>
              <a:rPr lang="en-US" dirty="0"/>
              <a:t>for our diagrams and adds expressive power to them.</a:t>
            </a:r>
          </a:p>
          <a:p>
            <a:endParaRPr lang="en-US" dirty="0"/>
          </a:p>
        </p:txBody>
      </p:sp>
    </p:spTree>
    <p:extLst>
      <p:ext uri="{BB962C8B-B14F-4D97-AF65-F5344CB8AC3E}">
        <p14:creationId xmlns:p14="http://schemas.microsoft.com/office/powerpoint/2010/main" val="1950429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a:solidFill>
            <a:srgbClr val="FFFF00"/>
          </a:solidFill>
        </p:spPr>
        <p:txBody>
          <a:bodyPr/>
          <a:lstStyle/>
          <a:p>
            <a:r>
              <a:rPr lang="en-US" dirty="0" smtClean="0"/>
              <a:t>Verification of motions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new values created in Hybrid Automata </a:t>
            </a:r>
            <a:r>
              <a:rPr lang="en-US" dirty="0">
                <a:solidFill>
                  <a:srgbClr val="FF0000"/>
                </a:solidFill>
              </a:rPr>
              <a:t>may exceed some geometric constraints</a:t>
            </a:r>
            <a:r>
              <a:rPr lang="en-US" dirty="0"/>
              <a:t> for </a:t>
            </a:r>
            <a:r>
              <a:rPr lang="en-US" dirty="0" smtClean="0"/>
              <a:t>variables:</a:t>
            </a:r>
          </a:p>
          <a:p>
            <a:pPr lvl="1"/>
            <a:r>
              <a:rPr lang="en-US" dirty="0" smtClean="0"/>
              <a:t>  </a:t>
            </a:r>
            <a:r>
              <a:rPr lang="en-US" dirty="0"/>
              <a:t>a robot can for instance </a:t>
            </a:r>
            <a:r>
              <a:rPr lang="en-US" dirty="0">
                <a:solidFill>
                  <a:srgbClr val="0070C0"/>
                </a:solidFill>
              </a:rPr>
              <a:t>hit his head </a:t>
            </a:r>
            <a:r>
              <a:rPr lang="en-US" dirty="0"/>
              <a:t>with his arm. </a:t>
            </a:r>
            <a:endParaRPr lang="en-US" dirty="0" smtClean="0"/>
          </a:p>
          <a:p>
            <a:endParaRPr lang="en-US" dirty="0"/>
          </a:p>
          <a:p>
            <a:r>
              <a:rPr lang="en-US" dirty="0" smtClean="0"/>
              <a:t>The </a:t>
            </a:r>
            <a:r>
              <a:rPr lang="en-US" dirty="0"/>
              <a:t>generated motions must be verified in order not to hit an audience member or not to damage a robot. </a:t>
            </a:r>
            <a:endParaRPr lang="en-US" dirty="0" smtClean="0"/>
          </a:p>
          <a:p>
            <a:endParaRPr lang="en-US" dirty="0"/>
          </a:p>
          <a:p>
            <a:r>
              <a:rPr lang="en-US" dirty="0" smtClean="0"/>
              <a:t>Verification </a:t>
            </a:r>
            <a:r>
              <a:rPr lang="en-US" dirty="0"/>
              <a:t>is also used to fit the constraints of the space. </a:t>
            </a:r>
            <a:endParaRPr lang="en-US" dirty="0" smtClean="0"/>
          </a:p>
          <a:p>
            <a:endParaRPr lang="en-US" dirty="0"/>
          </a:p>
          <a:p>
            <a:r>
              <a:rPr lang="en-US" dirty="0" smtClean="0"/>
              <a:t>If </a:t>
            </a:r>
            <a:r>
              <a:rPr lang="en-US" dirty="0"/>
              <a:t>expression E1 describes all “waltz dances” of a mobile robot and expression E2 describes motions in a narrow corridor intersection, the set-theoretical expression E1∩E2 describes all ways for the robot to dance waltz in this narrow space without hitting the walls. </a:t>
            </a:r>
          </a:p>
          <a:p>
            <a:endParaRPr lang="en-US" dirty="0"/>
          </a:p>
        </p:txBody>
      </p:sp>
    </p:spTree>
    <p:extLst>
      <p:ext uri="{BB962C8B-B14F-4D97-AF65-F5344CB8AC3E}">
        <p14:creationId xmlns:p14="http://schemas.microsoft.com/office/powerpoint/2010/main" val="38324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909851"/>
          </a:xfrm>
        </p:spPr>
        <p:txBody>
          <a:bodyPr>
            <a:normAutofit fontScale="90000"/>
          </a:bodyPr>
          <a:lstStyle/>
          <a:p>
            <a:r>
              <a:rPr lang="en-US" sz="6000" b="1" dirty="0" smtClean="0">
                <a:effectLst>
                  <a:outerShdw blurRad="38100" dist="38100" dir="2700000" algn="tl">
                    <a:srgbClr val="000000">
                      <a:alpha val="43137"/>
                    </a:srgbClr>
                  </a:outerShdw>
                </a:effectLst>
              </a:rPr>
              <a:t>Theory of Robot Theatre?</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875866"/>
            <a:ext cx="4572000" cy="5829734"/>
          </a:xfrm>
          <a:ln>
            <a:solidFill>
              <a:srgbClr val="0070C0"/>
            </a:solidFill>
          </a:ln>
        </p:spPr>
        <p:txBody>
          <a:bodyPr>
            <a:noAutofit/>
          </a:bodyPr>
          <a:lstStyle/>
          <a:p>
            <a:pPr marL="514350" indent="-514350">
              <a:buFont typeface="+mj-lt"/>
              <a:buAutoNum type="arabicPeriod"/>
            </a:pPr>
            <a:r>
              <a:rPr lang="en-US" sz="1600" b="1" dirty="0" smtClean="0">
                <a:solidFill>
                  <a:srgbClr val="FF0000"/>
                </a:solidFill>
                <a:effectLst>
                  <a:outerShdw blurRad="38100" dist="38100" dir="2700000" algn="tl">
                    <a:srgbClr val="000000">
                      <a:alpha val="43137"/>
                    </a:srgbClr>
                  </a:outerShdw>
                </a:effectLst>
              </a:rPr>
              <a:t>Motion  generation:</a:t>
            </a:r>
          </a:p>
          <a:p>
            <a:pPr marL="914400" lvl="1" indent="-514350"/>
            <a:r>
              <a:rPr lang="en-US" sz="1400" b="1" dirty="0" smtClean="0">
                <a:effectLst>
                  <a:outerShdw blurRad="38100" dist="38100" dir="2700000" algn="tl">
                    <a:srgbClr val="000000">
                      <a:alpha val="43137"/>
                    </a:srgbClr>
                  </a:outerShdw>
                </a:effectLst>
              </a:rPr>
              <a:t>Motion design for theatre</a:t>
            </a:r>
            <a:endParaRPr lang="en-US" sz="1400" b="1" dirty="0">
              <a:effectLst>
                <a:outerShdw blurRad="38100" dist="38100" dir="2700000" algn="tl">
                  <a:srgbClr val="000000">
                    <a:alpha val="43137"/>
                  </a:srgbClr>
                </a:outerShdw>
              </a:effectLst>
            </a:endParaRPr>
          </a:p>
          <a:p>
            <a:pPr marL="914400" lvl="1" indent="-514350"/>
            <a:r>
              <a:rPr lang="en-US" sz="1400" b="1" dirty="0" smtClean="0">
                <a:effectLst>
                  <a:outerShdw blurRad="38100" dist="38100" dir="2700000" algn="tl">
                    <a:srgbClr val="000000">
                      <a:alpha val="43137"/>
                    </a:srgbClr>
                  </a:outerShdw>
                </a:effectLst>
              </a:rPr>
              <a:t>Natural </a:t>
            </a:r>
            <a:r>
              <a:rPr lang="en-US" sz="1400" b="1" dirty="0">
                <a:effectLst>
                  <a:outerShdw blurRad="38100" dist="38100" dir="2700000" algn="tl">
                    <a:srgbClr val="000000">
                      <a:alpha val="43137"/>
                    </a:srgbClr>
                  </a:outerShdw>
                </a:effectLst>
              </a:rPr>
              <a:t>motion</a:t>
            </a:r>
          </a:p>
          <a:p>
            <a:pPr marL="914400" lvl="1" indent="-514350"/>
            <a:r>
              <a:rPr lang="en-US" sz="1400" b="1" dirty="0" smtClean="0">
                <a:effectLst>
                  <a:outerShdw blurRad="38100" dist="38100" dir="2700000" algn="tl">
                    <a:srgbClr val="000000">
                      <a:alpha val="43137"/>
                    </a:srgbClr>
                  </a:outerShdw>
                </a:effectLst>
              </a:rPr>
              <a:t>Motions with symbolic values</a:t>
            </a:r>
          </a:p>
          <a:p>
            <a:pPr marL="914400" lvl="1" indent="-514350"/>
            <a:r>
              <a:rPr lang="en-US" sz="1400" b="1" dirty="0" smtClean="0">
                <a:effectLst>
                  <a:outerShdw blurRad="38100" dist="38100" dir="2700000" algn="tl">
                    <a:srgbClr val="000000">
                      <a:alpha val="43137"/>
                    </a:srgbClr>
                  </a:outerShdw>
                </a:effectLst>
              </a:rPr>
              <a:t>Verification </a:t>
            </a:r>
            <a:r>
              <a:rPr lang="en-US" sz="1400" b="1" dirty="0">
                <a:effectLst>
                  <a:outerShdw blurRad="38100" dist="38100" dir="2700000" algn="tl">
                    <a:srgbClr val="000000">
                      <a:alpha val="43137"/>
                    </a:srgbClr>
                  </a:outerShdw>
                </a:effectLst>
              </a:rPr>
              <a:t>of motion, safety</a:t>
            </a:r>
          </a:p>
          <a:p>
            <a:pPr marL="914400" lvl="1" indent="-514350"/>
            <a:endParaRPr lang="en-US" sz="1400" b="1" dirty="0" smtClean="0">
              <a:effectLst>
                <a:outerShdw blurRad="38100" dist="38100" dir="2700000" algn="tl">
                  <a:srgbClr val="000000">
                    <a:alpha val="43137"/>
                  </a:srgbClr>
                </a:outerShdw>
              </a:effectLst>
            </a:endParaRPr>
          </a:p>
          <a:p>
            <a:pPr marL="514350" indent="-514350">
              <a:buFont typeface="+mj-lt"/>
              <a:buAutoNum type="arabicPeriod"/>
            </a:pPr>
            <a:r>
              <a:rPr lang="en-US" sz="1600" b="1" dirty="0" smtClean="0">
                <a:solidFill>
                  <a:srgbClr val="FF0000"/>
                </a:solidFill>
                <a:effectLst>
                  <a:outerShdw blurRad="38100" dist="38100" dir="2700000" algn="tl">
                    <a:srgbClr val="000000">
                      <a:alpha val="43137"/>
                    </a:srgbClr>
                  </a:outerShdw>
                </a:effectLst>
              </a:rPr>
              <a:t>Behavior and script creation</a:t>
            </a:r>
          </a:p>
          <a:p>
            <a:pPr marL="914400" lvl="1" indent="-514350"/>
            <a:r>
              <a:rPr lang="en-US" sz="1400" b="1" dirty="0" smtClean="0">
                <a:effectLst>
                  <a:outerShdw blurRad="38100" dist="38100" dir="2700000" algn="tl">
                    <a:srgbClr val="000000">
                      <a:alpha val="43137"/>
                    </a:srgbClr>
                  </a:outerShdw>
                </a:effectLst>
              </a:rPr>
              <a:t>Creation of scripts, generalized events, motions  to carry meaning</a:t>
            </a:r>
          </a:p>
          <a:p>
            <a:pPr marL="914400" lvl="1" indent="-514350">
              <a:buNone/>
            </a:pPr>
            <a:endParaRPr lang="en-US" sz="1400" b="1" dirty="0" smtClean="0">
              <a:effectLst>
                <a:outerShdw blurRad="38100" dist="38100" dir="2700000" algn="tl">
                  <a:srgbClr val="000000">
                    <a:alpha val="43137"/>
                  </a:srgbClr>
                </a:outerShdw>
              </a:effectLst>
            </a:endParaRPr>
          </a:p>
          <a:p>
            <a:pPr marL="514350" indent="-514350">
              <a:buFont typeface="+mj-lt"/>
              <a:buAutoNum type="arabicPeriod"/>
            </a:pPr>
            <a:r>
              <a:rPr lang="en-US" sz="1600" b="1" dirty="0" smtClean="0">
                <a:solidFill>
                  <a:srgbClr val="FF0000"/>
                </a:solidFill>
                <a:effectLst>
                  <a:outerShdw blurRad="38100" dist="38100" dir="2700000" algn="tl">
                    <a:srgbClr val="000000">
                      <a:alpha val="43137"/>
                    </a:srgbClr>
                  </a:outerShdw>
                </a:effectLst>
              </a:rPr>
              <a:t>Perception</a:t>
            </a:r>
          </a:p>
          <a:p>
            <a:pPr marL="914400" lvl="1" indent="-514350"/>
            <a:r>
              <a:rPr lang="en-US" sz="1400" b="1" dirty="0" smtClean="0">
                <a:effectLst>
                  <a:outerShdw blurRad="38100" dist="38100" dir="2700000" algn="tl">
                    <a:srgbClr val="000000">
                      <a:alpha val="43137"/>
                    </a:srgbClr>
                  </a:outerShdw>
                </a:effectLst>
              </a:rPr>
              <a:t>Perception of environment (walls, obstacles)</a:t>
            </a:r>
          </a:p>
          <a:p>
            <a:pPr marL="914400" lvl="1" indent="-514350"/>
            <a:r>
              <a:rPr lang="en-US" sz="1400" b="1" dirty="0" smtClean="0">
                <a:effectLst>
                  <a:outerShdw blurRad="38100" dist="38100" dir="2700000" algn="tl">
                    <a:srgbClr val="000000">
                      <a:alpha val="43137"/>
                    </a:srgbClr>
                  </a:outerShdw>
                </a:effectLst>
              </a:rPr>
              <a:t>Perception of humans</a:t>
            </a:r>
          </a:p>
          <a:p>
            <a:pPr marL="914400" lvl="1" indent="-514350"/>
            <a:r>
              <a:rPr lang="en-US" sz="1400" b="1" dirty="0" smtClean="0">
                <a:effectLst>
                  <a:outerShdw blurRad="38100" dist="38100" dir="2700000" algn="tl">
                    <a:srgbClr val="000000">
                      <a:alpha val="43137"/>
                    </a:srgbClr>
                  </a:outerShdw>
                </a:effectLst>
              </a:rPr>
              <a:t>Perception of objects</a:t>
            </a:r>
          </a:p>
          <a:p>
            <a:pPr marL="914400" lvl="1" indent="-514350"/>
            <a:r>
              <a:rPr lang="en-US" sz="1400" b="1" dirty="0" smtClean="0">
                <a:effectLst>
                  <a:outerShdw blurRad="38100" dist="38100" dir="2700000" algn="tl">
                    <a:srgbClr val="000000">
                      <a:alpha val="43137"/>
                    </a:srgbClr>
                  </a:outerShdw>
                </a:effectLst>
              </a:rPr>
              <a:t>Perception of  self</a:t>
            </a:r>
          </a:p>
          <a:p>
            <a:pPr marL="914400" lvl="1" indent="-514350"/>
            <a:endParaRPr lang="en-US" sz="1400" b="1" dirty="0" smtClean="0">
              <a:effectLst>
                <a:outerShdw blurRad="38100" dist="38100" dir="2700000" algn="tl">
                  <a:srgbClr val="000000">
                    <a:alpha val="43137"/>
                  </a:srgbClr>
                </a:outerShdw>
              </a:effectLst>
            </a:endParaRPr>
          </a:p>
          <a:p>
            <a:pPr marL="514350" indent="-514350">
              <a:buFont typeface="+mj-lt"/>
              <a:buAutoNum type="arabicPeriod"/>
            </a:pPr>
            <a:r>
              <a:rPr lang="en-US" sz="1600" b="1" dirty="0" smtClean="0">
                <a:solidFill>
                  <a:srgbClr val="FF0000"/>
                </a:solidFill>
                <a:effectLst>
                  <a:outerShdw blurRad="38100" dist="38100" dir="2700000" algn="tl">
                    <a:srgbClr val="000000">
                      <a:alpha val="43137"/>
                    </a:srgbClr>
                  </a:outerShdw>
                </a:effectLst>
              </a:rPr>
              <a:t>Testing and Verification</a:t>
            </a:r>
          </a:p>
          <a:p>
            <a:pPr marL="914400" lvl="1" indent="-514350">
              <a:buFont typeface="+mj-lt"/>
              <a:buAutoNum type="arabicPeriod"/>
            </a:pPr>
            <a:r>
              <a:rPr lang="en-US" sz="1400" b="1" dirty="0" smtClean="0">
                <a:effectLst>
                  <a:outerShdw blurRad="38100" dist="38100" dir="2700000" algn="tl">
                    <a:srgbClr val="000000">
                      <a:alpha val="43137"/>
                    </a:srgbClr>
                  </a:outerShdw>
                </a:effectLst>
              </a:rPr>
              <a:t>Self-test of a robot.</a:t>
            </a:r>
          </a:p>
          <a:p>
            <a:pPr marL="914400" lvl="1" indent="-514350">
              <a:buFont typeface="+mj-lt"/>
              <a:buAutoNum type="arabicPeriod"/>
            </a:pPr>
            <a:r>
              <a:rPr lang="en-US" sz="1400" b="1" dirty="0" smtClean="0">
                <a:effectLst>
                  <a:outerShdw blurRad="38100" dist="38100" dir="2700000" algn="tl">
                    <a:srgbClr val="000000">
                      <a:alpha val="43137"/>
                    </a:srgbClr>
                  </a:outerShdw>
                </a:effectLst>
              </a:rPr>
              <a:t>Verification of motions</a:t>
            </a:r>
          </a:p>
          <a:p>
            <a:pPr marL="914400" lvl="1" indent="-514350">
              <a:buFont typeface="+mj-lt"/>
              <a:buAutoNum type="arabicPeriod"/>
            </a:pPr>
            <a:r>
              <a:rPr lang="en-US" sz="1400" b="1" dirty="0" smtClean="0">
                <a:effectLst>
                  <a:outerShdw blurRad="38100" dist="38100" dir="2700000" algn="tl">
                    <a:srgbClr val="000000">
                      <a:alpha val="43137"/>
                    </a:srgbClr>
                  </a:outerShdw>
                </a:effectLst>
              </a:rPr>
              <a:t>Verification of behaviors</a:t>
            </a:r>
            <a:endParaRPr lang="en-US" sz="14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6107373" y="1828800"/>
            <a:ext cx="2895600" cy="4571999"/>
          </a:xfrm>
          <a:prstGeom prst="rect">
            <a:avLst/>
          </a:prstGeom>
          <a:solidFill>
            <a:schemeClr val="bg2"/>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K</a:t>
            </a:r>
            <a:r>
              <a:rPr lang="en-US" sz="1400" dirty="0" smtClean="0"/>
              <a:t>inematics, inverse kinematics, dynamics</a:t>
            </a:r>
          </a:p>
          <a:p>
            <a:r>
              <a:rPr lang="en-US" sz="1400" dirty="0" smtClean="0"/>
              <a:t>Control</a:t>
            </a:r>
          </a:p>
          <a:p>
            <a:r>
              <a:rPr lang="en-US" sz="1400" dirty="0" smtClean="0"/>
              <a:t>Artificial Intelligence</a:t>
            </a:r>
          </a:p>
          <a:p>
            <a:r>
              <a:rPr lang="en-US" sz="1400" dirty="0" smtClean="0"/>
              <a:t>Formal Verification</a:t>
            </a:r>
          </a:p>
          <a:p>
            <a:r>
              <a:rPr lang="en-US" sz="1400" dirty="0" smtClean="0"/>
              <a:t>Theory of sign</a:t>
            </a:r>
          </a:p>
          <a:p>
            <a:pPr marL="914400" lvl="1" indent="-514350"/>
            <a:r>
              <a:rPr lang="en-US" sz="1200" dirty="0" smtClean="0"/>
              <a:t>Creation of scripts, generalized events, motions  to carry meaning</a:t>
            </a:r>
          </a:p>
          <a:p>
            <a:pPr marL="514350" indent="-514350"/>
            <a:r>
              <a:rPr lang="en-US" sz="1400" dirty="0" smtClean="0"/>
              <a:t>Machine Learning</a:t>
            </a:r>
          </a:p>
          <a:p>
            <a:pPr marL="514350" indent="-514350"/>
            <a:r>
              <a:rPr lang="en-US" sz="1400" dirty="0" smtClean="0"/>
              <a:t>Robot Vision</a:t>
            </a:r>
          </a:p>
          <a:p>
            <a:pPr marL="514350" indent="-514350"/>
            <a:r>
              <a:rPr lang="en-US" sz="1400" dirty="0" smtClean="0"/>
              <a:t>Sensor Integration</a:t>
            </a:r>
          </a:p>
          <a:p>
            <a:pPr marL="514350" indent="-514350"/>
            <a:r>
              <a:rPr lang="en-US" sz="1400" dirty="0" smtClean="0"/>
              <a:t>Group dynamics</a:t>
            </a:r>
          </a:p>
          <a:p>
            <a:pPr marL="514350" indent="-514350"/>
            <a:r>
              <a:rPr lang="en-US" sz="1400" dirty="0" smtClean="0"/>
              <a:t>Developmental robots</a:t>
            </a:r>
          </a:p>
          <a:p>
            <a:pPr marL="514350" indent="-514350"/>
            <a:r>
              <a:rPr lang="en-US" sz="1400" dirty="0" smtClean="0"/>
              <a:t>Interactive Genetic Algorithms</a:t>
            </a:r>
          </a:p>
          <a:p>
            <a:pPr marL="514350" indent="-514350"/>
            <a:r>
              <a:rPr lang="en-US" sz="1400" dirty="0" smtClean="0"/>
              <a:t>Testing and Fault-Tolerant design</a:t>
            </a:r>
          </a:p>
          <a:p>
            <a:pPr marL="514350" indent="-514350"/>
            <a:r>
              <a:rPr lang="en-US" sz="1400" dirty="0" smtClean="0"/>
              <a:t>Game Theory</a:t>
            </a:r>
            <a:endParaRPr lang="en-US" sz="1400" dirty="0"/>
          </a:p>
        </p:txBody>
      </p:sp>
      <p:sp>
        <p:nvSpPr>
          <p:cNvPr id="5" name="Right Arrow 4"/>
          <p:cNvSpPr/>
          <p:nvPr/>
        </p:nvSpPr>
        <p:spPr>
          <a:xfrm rot="10800000">
            <a:off x="4953000" y="2895599"/>
            <a:ext cx="1143000" cy="486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48400" y="1219200"/>
            <a:ext cx="2590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General Theories</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 y="0"/>
            <a:ext cx="9141725" cy="914400"/>
          </a:xfrm>
          <a:solidFill>
            <a:srgbClr val="FFFF00"/>
          </a:solidFill>
        </p:spPr>
        <p:txBody>
          <a:bodyPr>
            <a:normAutofit/>
          </a:bodyPr>
          <a:lstStyle/>
          <a:p>
            <a:r>
              <a:rPr lang="en-US" dirty="0"/>
              <a:t>The basic ideas of event expressions</a:t>
            </a:r>
          </a:p>
        </p:txBody>
      </p:sp>
      <p:sp>
        <p:nvSpPr>
          <p:cNvPr id="3" name="Content Placeholder 2"/>
          <p:cNvSpPr>
            <a:spLocks noGrp="1"/>
          </p:cNvSpPr>
          <p:nvPr>
            <p:ph idx="1"/>
          </p:nvPr>
        </p:nvSpPr>
        <p:spPr>
          <a:xfrm>
            <a:off x="304800" y="1066800"/>
            <a:ext cx="8458200" cy="5334000"/>
          </a:xfrm>
        </p:spPr>
        <p:txBody>
          <a:bodyPr>
            <a:normAutofit fontScale="62500" lnSpcReduction="20000"/>
          </a:bodyPr>
          <a:lstStyle/>
          <a:p>
            <a:pPr lvl="0"/>
            <a:r>
              <a:rPr lang="en-US" dirty="0" smtClean="0"/>
              <a:t>Symbol  is represented </a:t>
            </a:r>
            <a:r>
              <a:rPr lang="en-US" dirty="0"/>
              <a:t>by name and value, e.g.: </a:t>
            </a:r>
            <a:r>
              <a:rPr lang="en-US" i="1" dirty="0"/>
              <a:t>X</a:t>
            </a:r>
            <a:r>
              <a:rPr lang="en-US" i="1" baseline="-25000" dirty="0"/>
              <a:t>1</a:t>
            </a:r>
            <a:r>
              <a:rPr lang="en-US" dirty="0"/>
              <a:t> or </a:t>
            </a:r>
            <a:r>
              <a:rPr lang="en-US" i="1" dirty="0" smtClean="0"/>
              <a:t>X=1</a:t>
            </a:r>
            <a:r>
              <a:rPr lang="en-US" dirty="0" smtClean="0"/>
              <a:t>.</a:t>
            </a:r>
          </a:p>
          <a:p>
            <a:pPr lvl="0"/>
            <a:endParaRPr lang="en-US" dirty="0"/>
          </a:p>
          <a:p>
            <a:pPr lvl="0"/>
            <a:r>
              <a:rPr lang="en-US" dirty="0" smtClean="0"/>
              <a:t>Symbol is </a:t>
            </a:r>
            <a:r>
              <a:rPr lang="en-US" dirty="0"/>
              <a:t>a basic event or a set of basic </a:t>
            </a:r>
            <a:r>
              <a:rPr lang="en-US" dirty="0" smtClean="0"/>
              <a:t>events that are:</a:t>
            </a:r>
          </a:p>
          <a:p>
            <a:pPr lvl="1"/>
            <a:r>
              <a:rPr lang="en-US" dirty="0" smtClean="0"/>
              <a:t>recognized</a:t>
            </a:r>
            <a:r>
              <a:rPr lang="en-US" dirty="0"/>
              <a:t> </a:t>
            </a:r>
            <a:r>
              <a:rPr lang="en-US" dirty="0" smtClean="0"/>
              <a:t> </a:t>
            </a:r>
            <a:r>
              <a:rPr lang="en-US" dirty="0"/>
              <a:t>in parallel</a:t>
            </a:r>
            <a:endParaRPr lang="en-US" dirty="0" smtClean="0"/>
          </a:p>
          <a:p>
            <a:pPr lvl="1"/>
            <a:r>
              <a:rPr lang="en-US" dirty="0" smtClean="0"/>
              <a:t>or </a:t>
            </a:r>
            <a:r>
              <a:rPr lang="en-US" dirty="0"/>
              <a:t>synchronized and executed in parallel. </a:t>
            </a:r>
          </a:p>
          <a:p>
            <a:endParaRPr lang="en-US" dirty="0" smtClean="0"/>
          </a:p>
          <a:p>
            <a:r>
              <a:rPr lang="en-US" dirty="0" smtClean="0"/>
              <a:t>Symbols </a:t>
            </a:r>
            <a:r>
              <a:rPr lang="en-US" dirty="0"/>
              <a:t>can be connected in parallel. </a:t>
            </a:r>
            <a:endParaRPr lang="en-US" dirty="0" smtClean="0"/>
          </a:p>
          <a:p>
            <a:endParaRPr lang="en-US" dirty="0"/>
          </a:p>
          <a:p>
            <a:r>
              <a:rPr lang="en-US" dirty="0" smtClean="0"/>
              <a:t>For </a:t>
            </a:r>
            <a:r>
              <a:rPr lang="en-US" dirty="0"/>
              <a:t>instance: </a:t>
            </a:r>
            <a:endParaRPr lang="en-US" dirty="0" smtClean="0"/>
          </a:p>
          <a:p>
            <a:pPr lvl="1"/>
            <a:r>
              <a:rPr lang="en-US" i="1" dirty="0" smtClean="0"/>
              <a:t>(</a:t>
            </a:r>
            <a:r>
              <a:rPr lang="en-US" i="1" dirty="0"/>
              <a:t>a)</a:t>
            </a:r>
            <a:r>
              <a:rPr lang="en-US" dirty="0"/>
              <a:t> text spoken, </a:t>
            </a:r>
            <a:endParaRPr lang="en-US" dirty="0" smtClean="0"/>
          </a:p>
          <a:p>
            <a:pPr lvl="1"/>
            <a:r>
              <a:rPr lang="en-US" i="1" dirty="0" smtClean="0"/>
              <a:t>(</a:t>
            </a:r>
            <a:r>
              <a:rPr lang="en-US" i="1" dirty="0"/>
              <a:t>b)</a:t>
            </a:r>
            <a:r>
              <a:rPr lang="en-US" dirty="0"/>
              <a:t> leg motion, and </a:t>
            </a:r>
            <a:endParaRPr lang="en-US" dirty="0" smtClean="0"/>
          </a:p>
          <a:p>
            <a:pPr lvl="1"/>
            <a:r>
              <a:rPr lang="en-US" i="1" dirty="0" smtClean="0"/>
              <a:t>(</a:t>
            </a:r>
            <a:r>
              <a:rPr lang="en-US" i="1" dirty="0"/>
              <a:t>c)</a:t>
            </a:r>
            <a:r>
              <a:rPr lang="en-US" dirty="0"/>
              <a:t> hand motion </a:t>
            </a:r>
            <a:endParaRPr lang="en-US" dirty="0" smtClean="0"/>
          </a:p>
          <a:p>
            <a:r>
              <a:rPr lang="en-US" dirty="0" smtClean="0"/>
              <a:t>can </a:t>
            </a:r>
            <a:r>
              <a:rPr lang="en-US" dirty="0"/>
              <a:t>be created independently and combined in parallel for synchronized execution. </a:t>
            </a:r>
            <a:endParaRPr lang="en-US" dirty="0" smtClean="0"/>
          </a:p>
          <a:p>
            <a:endParaRPr lang="en-US" dirty="0"/>
          </a:p>
          <a:p>
            <a:r>
              <a:rPr lang="en-US" dirty="0" smtClean="0"/>
              <a:t>Connecting </a:t>
            </a:r>
            <a:r>
              <a:rPr lang="en-US" dirty="0"/>
              <a:t>symbols in parallel creates new symbols that correspond to macros or subroutines.  </a:t>
            </a:r>
          </a:p>
        </p:txBody>
      </p:sp>
    </p:spTree>
    <p:extLst>
      <p:ext uri="{BB962C8B-B14F-4D97-AF65-F5344CB8AC3E}">
        <p14:creationId xmlns:p14="http://schemas.microsoft.com/office/powerpoint/2010/main" val="3631495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7"/>
            <a:ext cx="9144000" cy="972403"/>
          </a:xfrm>
          <a:solidFill>
            <a:srgbClr val="FFFF00"/>
          </a:solidFill>
        </p:spPr>
        <p:txBody>
          <a:bodyPr>
            <a:normAutofit fontScale="90000"/>
          </a:bodyPr>
          <a:lstStyle/>
          <a:p>
            <a:r>
              <a:rPr lang="en-US" dirty="0" smtClean="0"/>
              <a:t>Symbols executed in parallel and in series</a:t>
            </a:r>
            <a:endParaRPr lang="en-US" dirty="0"/>
          </a:p>
        </p:txBody>
      </p:sp>
      <p:sp>
        <p:nvSpPr>
          <p:cNvPr id="3" name="Content Placeholder 2"/>
          <p:cNvSpPr>
            <a:spLocks noGrp="1"/>
          </p:cNvSpPr>
          <p:nvPr>
            <p:ph idx="1"/>
          </p:nvPr>
        </p:nvSpPr>
        <p:spPr/>
        <p:txBody>
          <a:bodyPr>
            <a:normAutofit lnSpcReduction="10000"/>
          </a:bodyPr>
          <a:lstStyle/>
          <a:p>
            <a:pPr lvl="0"/>
            <a:r>
              <a:rPr lang="en-US" dirty="0"/>
              <a:t>Symbols executed in </a:t>
            </a:r>
            <a:r>
              <a:rPr lang="en-US" dirty="0">
                <a:solidFill>
                  <a:srgbClr val="FF0000"/>
                </a:solidFill>
              </a:rPr>
              <a:t>parallel</a:t>
            </a:r>
            <a:r>
              <a:rPr lang="en-US" dirty="0"/>
              <a:t> are denoted as </a:t>
            </a:r>
            <a:r>
              <a:rPr lang="en-US" b="1" dirty="0"/>
              <a:t>[symbol1, symbol2] </a:t>
            </a:r>
            <a:r>
              <a:rPr lang="en-US" dirty="0"/>
              <a:t>or</a:t>
            </a:r>
            <a:r>
              <a:rPr lang="en-US" b="1" dirty="0"/>
              <a:t> symbol1 </a:t>
            </a:r>
            <a:r>
              <a:rPr lang="en-US" i="1" dirty="0"/>
              <a:t>par </a:t>
            </a:r>
            <a:r>
              <a:rPr lang="en-US" b="1" dirty="0"/>
              <a:t>symbol2.</a:t>
            </a:r>
            <a:endParaRPr lang="en-US" dirty="0"/>
          </a:p>
          <a:p>
            <a:pPr lvl="0"/>
            <a:endParaRPr lang="en-US" dirty="0" smtClean="0"/>
          </a:p>
          <a:p>
            <a:pPr lvl="0"/>
            <a:r>
              <a:rPr lang="en-US" dirty="0" smtClean="0"/>
              <a:t>Symbols </a:t>
            </a:r>
            <a:r>
              <a:rPr lang="en-US" dirty="0"/>
              <a:t>can be connected </a:t>
            </a:r>
            <a:r>
              <a:rPr lang="en-US" dirty="0">
                <a:solidFill>
                  <a:srgbClr val="FF0000"/>
                </a:solidFill>
              </a:rPr>
              <a:t>in series</a:t>
            </a:r>
            <a:r>
              <a:rPr lang="en-US" dirty="0"/>
              <a:t>; we call this symbol </a:t>
            </a:r>
            <a:r>
              <a:rPr lang="en-US" b="1" i="1" dirty="0">
                <a:solidFill>
                  <a:srgbClr val="FF0000"/>
                </a:solidFill>
                <a:effectLst>
                  <a:outerShdw blurRad="38100" dist="38100" dir="2700000" algn="tl">
                    <a:srgbClr val="000000">
                      <a:alpha val="43137"/>
                    </a:srgbClr>
                  </a:outerShdw>
                </a:effectLst>
              </a:rPr>
              <a:t>concatenation</a:t>
            </a:r>
            <a:r>
              <a:rPr lang="en-US" dirty="0"/>
              <a:t>, which is also the base operator of our representations. </a:t>
            </a:r>
            <a:endParaRPr lang="en-US" dirty="0" smtClean="0"/>
          </a:p>
          <a:p>
            <a:pPr lvl="0"/>
            <a:endParaRPr lang="en-US" dirty="0"/>
          </a:p>
          <a:p>
            <a:pPr lvl="0"/>
            <a:r>
              <a:rPr lang="en-US" dirty="0" smtClean="0"/>
              <a:t>Concatenation (·</a:t>
            </a:r>
            <a:r>
              <a:rPr lang="en-US" dirty="0"/>
              <a:t>) is also a main concept of Regular </a:t>
            </a:r>
            <a:r>
              <a:rPr lang="en-US" dirty="0" smtClean="0"/>
              <a:t>Expressions. </a:t>
            </a:r>
            <a:endParaRPr lang="en-US" dirty="0"/>
          </a:p>
          <a:p>
            <a:endParaRPr lang="en-US" dirty="0"/>
          </a:p>
        </p:txBody>
      </p:sp>
    </p:spTree>
    <p:extLst>
      <p:ext uri="{BB962C8B-B14F-4D97-AF65-F5344CB8AC3E}">
        <p14:creationId xmlns:p14="http://schemas.microsoft.com/office/powerpoint/2010/main" val="203890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dirty="0" smtClean="0"/>
              <a:t>Creating new motions</a:t>
            </a:r>
            <a:endParaRPr lang="en-US" dirty="0"/>
          </a:p>
        </p:txBody>
      </p:sp>
      <p:sp>
        <p:nvSpPr>
          <p:cNvPr id="3" name="Content Placeholder 2"/>
          <p:cNvSpPr>
            <a:spLocks noGrp="1"/>
          </p:cNvSpPr>
          <p:nvPr>
            <p:ph idx="1"/>
          </p:nvPr>
        </p:nvSpPr>
        <p:spPr>
          <a:xfrm>
            <a:off x="304800" y="914400"/>
            <a:ext cx="8229600" cy="5562600"/>
          </a:xfrm>
        </p:spPr>
        <p:txBody>
          <a:bodyPr>
            <a:noAutofit/>
          </a:bodyPr>
          <a:lstStyle/>
          <a:p>
            <a:r>
              <a:rPr lang="en-US" sz="2800" dirty="0" smtClean="0"/>
              <a:t>To </a:t>
            </a:r>
            <a:r>
              <a:rPr lang="en-US" sz="2800" dirty="0"/>
              <a:t>create a new motion, the human animator has to do the following: </a:t>
            </a:r>
          </a:p>
          <a:p>
            <a:pPr marL="914400" lvl="1" indent="-514350">
              <a:buFont typeface="+mj-lt"/>
              <a:buAutoNum type="arabicPeriod"/>
            </a:pPr>
            <a:r>
              <a:rPr lang="en-US" sz="1600" dirty="0"/>
              <a:t>Know the set of basic symbols and their value intervals</a:t>
            </a:r>
            <a:r>
              <a:rPr lang="en-US" sz="1600" dirty="0" smtClean="0"/>
              <a:t>..   </a:t>
            </a:r>
            <a:r>
              <a:rPr lang="en-US" sz="1600" dirty="0"/>
              <a:t>(This can be a large library in which every basic motion is described by a name or visualized, see Fig. 1</a:t>
            </a:r>
            <a:r>
              <a:rPr lang="en-US" sz="1600" dirty="0" smtClean="0"/>
              <a:t>.)</a:t>
            </a:r>
          </a:p>
          <a:p>
            <a:pPr marL="914400" lvl="1" indent="-514350">
              <a:buFont typeface="+mj-lt"/>
              <a:buAutoNum type="arabicPeriod"/>
            </a:pPr>
            <a:endParaRPr lang="en-US" sz="1600" dirty="0"/>
          </a:p>
          <a:p>
            <a:pPr marL="914400" lvl="1" indent="-514350">
              <a:buFont typeface="+mj-lt"/>
              <a:buAutoNum type="arabicPeriod"/>
            </a:pPr>
            <a:r>
              <a:rPr lang="en-US" sz="1600" dirty="0" smtClean="0"/>
              <a:t>Select </a:t>
            </a:r>
            <a:r>
              <a:rPr lang="en-US" sz="1600" dirty="0"/>
              <a:t>the symbols and combine them in parallel. </a:t>
            </a:r>
            <a:endParaRPr lang="en-US" sz="1600" dirty="0" smtClean="0"/>
          </a:p>
          <a:p>
            <a:pPr lvl="2"/>
            <a:r>
              <a:rPr lang="en-US" sz="1200" dirty="0" smtClean="0"/>
              <a:t>This </a:t>
            </a:r>
            <a:r>
              <a:rPr lang="en-US" sz="1200" dirty="0"/>
              <a:t>means that these basic actions are executed in parallel, being synchronized in the starting moment. </a:t>
            </a:r>
            <a:endParaRPr lang="en-US" sz="1200" dirty="0" smtClean="0"/>
          </a:p>
          <a:p>
            <a:pPr marL="914400" lvl="1" indent="-514350">
              <a:buFont typeface="+mj-lt"/>
              <a:buAutoNum type="arabicPeriod"/>
            </a:pPr>
            <a:endParaRPr lang="en-US" sz="1600" dirty="0" smtClean="0"/>
          </a:p>
          <a:p>
            <a:pPr marL="914400" lvl="1" indent="-514350">
              <a:buFont typeface="+mj-lt"/>
              <a:buAutoNum type="arabicPeriod"/>
            </a:pPr>
            <a:r>
              <a:rPr lang="en-US" sz="1600" dirty="0" smtClean="0"/>
              <a:t>Give </a:t>
            </a:r>
            <a:r>
              <a:rPr lang="en-US" sz="1600" dirty="0"/>
              <a:t>new names to these combined </a:t>
            </a:r>
            <a:r>
              <a:rPr lang="en-US" sz="1600" dirty="0" smtClean="0"/>
              <a:t>actions.</a:t>
            </a:r>
          </a:p>
          <a:p>
            <a:pPr marL="914400" lvl="1" indent="-514350">
              <a:buFont typeface="+mj-lt"/>
              <a:buAutoNum type="arabicPeriod"/>
            </a:pPr>
            <a:endParaRPr lang="en-US" sz="1600" dirty="0" smtClean="0"/>
          </a:p>
          <a:p>
            <a:pPr marL="914400" lvl="1" indent="-514350">
              <a:buFont typeface="+mj-lt"/>
              <a:buAutoNum type="arabicPeriod"/>
            </a:pPr>
            <a:r>
              <a:rPr lang="en-US" sz="1600" dirty="0" smtClean="0"/>
              <a:t>Concatenate </a:t>
            </a:r>
            <a:r>
              <a:rPr lang="en-US" sz="1600" dirty="0"/>
              <a:t>the symbols  (or use other operators</a:t>
            </a:r>
            <a:r>
              <a:rPr lang="en-US" sz="1600" dirty="0" smtClean="0"/>
              <a:t>).</a:t>
            </a:r>
          </a:p>
          <a:p>
            <a:pPr marL="914400" lvl="1" indent="-514350">
              <a:buFont typeface="+mj-lt"/>
              <a:buAutoNum type="arabicPeriod"/>
            </a:pPr>
            <a:endParaRPr lang="en-US" sz="1600" dirty="0" smtClean="0"/>
          </a:p>
          <a:p>
            <a:pPr marL="914400" lvl="1" indent="-514350">
              <a:buFont typeface="+mj-lt"/>
              <a:buAutoNum type="arabicPeriod"/>
            </a:pPr>
            <a:r>
              <a:rPr lang="en-US" sz="1600" dirty="0" smtClean="0"/>
              <a:t>Give </a:t>
            </a:r>
            <a:r>
              <a:rPr lang="en-US" sz="1600" dirty="0"/>
              <a:t>new names to concatenations (optional</a:t>
            </a:r>
            <a:r>
              <a:rPr lang="en-US" sz="1600" dirty="0" smtClean="0"/>
              <a:t>).</a:t>
            </a:r>
          </a:p>
          <a:p>
            <a:pPr marL="914400" lvl="1" indent="-514350">
              <a:buFont typeface="+mj-lt"/>
              <a:buAutoNum type="arabicPeriod"/>
            </a:pPr>
            <a:endParaRPr lang="en-US" sz="1600" dirty="0" smtClean="0"/>
          </a:p>
          <a:p>
            <a:pPr marL="914400" lvl="1" indent="-514350">
              <a:buFont typeface="+mj-lt"/>
              <a:buAutoNum type="arabicPeriod"/>
            </a:pPr>
            <a:r>
              <a:rPr lang="en-US" sz="1600" dirty="0" smtClean="0"/>
              <a:t>Proceed </a:t>
            </a:r>
            <a:r>
              <a:rPr lang="en-US" sz="1600" dirty="0"/>
              <a:t>recursively and hierarchically, creating higher and higher behaviors in the hierarchy. </a:t>
            </a:r>
          </a:p>
          <a:p>
            <a:pPr marL="914400" lvl="1" indent="-514350">
              <a:buFont typeface="+mj-lt"/>
              <a:buAutoNum type="arabicPeriod"/>
            </a:pPr>
            <a:endParaRPr lang="en-US" sz="1600" dirty="0" smtClean="0"/>
          </a:p>
          <a:p>
            <a:pPr marL="914400" lvl="1" indent="-514350">
              <a:buFont typeface="+mj-lt"/>
              <a:buAutoNum type="arabicPeriod"/>
            </a:pPr>
            <a:r>
              <a:rPr lang="en-US" sz="1600" dirty="0" smtClean="0"/>
              <a:t>Use </a:t>
            </a:r>
            <a:r>
              <a:rPr lang="en-US" sz="1600" dirty="0"/>
              <a:t>all operators of the system; the deterministic operators for deterministic components of behaviors and the non-deterministic, probabilistic operators for the partially random behaviors</a:t>
            </a:r>
            <a:r>
              <a:rPr lang="en-US" sz="1600" dirty="0" smtClean="0">
                <a:effectLst/>
              </a:rPr>
              <a:t> </a:t>
            </a:r>
            <a:r>
              <a:rPr lang="en-US" sz="1600" dirty="0"/>
              <a:t> after parallelized?</a:t>
            </a:r>
          </a:p>
          <a:p>
            <a:endParaRPr lang="en-US" sz="2800" dirty="0"/>
          </a:p>
        </p:txBody>
      </p:sp>
    </p:spTree>
    <p:extLst>
      <p:ext uri="{BB962C8B-B14F-4D97-AF65-F5344CB8AC3E}">
        <p14:creationId xmlns:p14="http://schemas.microsoft.com/office/powerpoint/2010/main" val="3238519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Thinking in term of sets of motions: </a:t>
            </a:r>
            <a:r>
              <a:rPr lang="en-US" dirty="0" smtClean="0">
                <a:solidFill>
                  <a:srgbClr val="FF0000"/>
                </a:solidFill>
              </a:rPr>
              <a:t>hand waving example</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a:t>When creating the generalized events, it is often more convenient to think in terms of </a:t>
            </a:r>
            <a:r>
              <a:rPr lang="en-US" u="sng" dirty="0"/>
              <a:t>sets of motions</a:t>
            </a:r>
            <a:r>
              <a:rPr lang="en-US" dirty="0"/>
              <a:t> rather than single motions. </a:t>
            </a:r>
            <a:endParaRPr lang="en-US" dirty="0" smtClean="0"/>
          </a:p>
          <a:p>
            <a:endParaRPr lang="en-US" dirty="0"/>
          </a:p>
          <a:p>
            <a:r>
              <a:rPr lang="en-US" dirty="0" smtClean="0"/>
              <a:t>For </a:t>
            </a:r>
            <a:r>
              <a:rPr lang="en-US" dirty="0"/>
              <a:t>instance: a greeting motion of a humanoid robot can be described as the regular expression:</a:t>
            </a:r>
          </a:p>
          <a:p>
            <a:pPr marL="0" indent="0">
              <a:buNone/>
            </a:pPr>
            <a:r>
              <a:rPr lang="en-US" dirty="0"/>
              <a:t> </a:t>
            </a:r>
          </a:p>
          <a:p>
            <a:pPr marL="0" indent="0">
              <a:buNone/>
            </a:pPr>
            <a:r>
              <a:rPr lang="en-US" dirty="0"/>
              <a:t>Greeting = (</a:t>
            </a:r>
            <a:r>
              <a:rPr lang="en-US" dirty="0" err="1"/>
              <a:t>Wave_Hand_Up</a:t>
            </a:r>
            <a:r>
              <a:rPr lang="en-US" dirty="0"/>
              <a:t>  </a:t>
            </a:r>
            <a:r>
              <a:rPr lang="en-US" dirty="0" err="1"/>
              <a:t>Wave_Hand_Down</a:t>
            </a:r>
            <a:r>
              <a:rPr lang="en-US" dirty="0"/>
              <a:t>)  (</a:t>
            </a:r>
            <a:r>
              <a:rPr lang="en-US" dirty="0" err="1"/>
              <a:t>Wave_Hand_Up</a:t>
            </a:r>
            <a:r>
              <a:rPr lang="en-US" dirty="0"/>
              <a:t>  </a:t>
            </a:r>
            <a:r>
              <a:rPr lang="en-US" dirty="0" err="1"/>
              <a:t>Wave_Hand_Down</a:t>
            </a:r>
            <a:r>
              <a:rPr lang="en-US" dirty="0"/>
              <a:t> )</a:t>
            </a:r>
            <a:r>
              <a:rPr lang="en-US" baseline="30000" dirty="0"/>
              <a:t>*</a:t>
            </a:r>
            <a:r>
              <a:rPr lang="en-US" dirty="0"/>
              <a:t> </a:t>
            </a:r>
            <a:r>
              <a:rPr lang="en-US" dirty="0">
                <a:sym typeface="Symbol"/>
              </a:rPr>
              <a:t></a:t>
            </a:r>
            <a:r>
              <a:rPr lang="en-US" dirty="0"/>
              <a:t> </a:t>
            </a:r>
            <a:r>
              <a:rPr lang="en-US" dirty="0" err="1"/>
              <a:t>Wave_Hand_Up</a:t>
            </a:r>
            <a:r>
              <a:rPr lang="en-US" dirty="0"/>
              <a:t>  </a:t>
            </a:r>
            <a:r>
              <a:rPr lang="en-US" dirty="0" err="1"/>
              <a:t>Say_Hello</a:t>
            </a:r>
            <a:r>
              <a:rPr lang="en-US" dirty="0"/>
              <a:t>  </a:t>
            </a:r>
          </a:p>
          <a:p>
            <a:pPr marL="0" indent="0">
              <a:buNone/>
            </a:pPr>
            <a:r>
              <a:rPr lang="en-US" dirty="0"/>
              <a:t> </a:t>
            </a:r>
          </a:p>
          <a:p>
            <a:pPr marL="0" indent="0">
              <a:buNone/>
            </a:pPr>
            <a:r>
              <a:rPr lang="en-US" dirty="0"/>
              <a:t>Or, equivalently:</a:t>
            </a:r>
          </a:p>
          <a:p>
            <a:pPr marL="0" indent="0">
              <a:buNone/>
            </a:pPr>
            <a:r>
              <a:rPr lang="en-US" dirty="0"/>
              <a:t>Greeting = W</a:t>
            </a:r>
            <a:r>
              <a:rPr lang="en-US" baseline="-25000" dirty="0"/>
              <a:t>1</a:t>
            </a:r>
            <a:r>
              <a:rPr lang="en-US" dirty="0"/>
              <a:t>W</a:t>
            </a:r>
            <a:r>
              <a:rPr lang="en-US" baseline="-25000" dirty="0"/>
              <a:t>1</a:t>
            </a:r>
            <a:r>
              <a:rPr lang="en-US" baseline="30000" dirty="0"/>
              <a:t>*</a:t>
            </a:r>
            <a:r>
              <a:rPr lang="en-US" dirty="0"/>
              <a:t> </a:t>
            </a:r>
            <a:r>
              <a:rPr lang="en-US" dirty="0">
                <a:sym typeface="Symbol"/>
              </a:rPr>
              <a:t></a:t>
            </a:r>
            <a:r>
              <a:rPr lang="en-US" dirty="0"/>
              <a:t> </a:t>
            </a:r>
            <a:r>
              <a:rPr lang="en-US" dirty="0" err="1"/>
              <a:t>W</a:t>
            </a:r>
            <a:r>
              <a:rPr lang="en-US" baseline="-25000" dirty="0" err="1"/>
              <a:t>up</a:t>
            </a:r>
            <a:r>
              <a:rPr lang="en-US" dirty="0"/>
              <a:t> </a:t>
            </a:r>
            <a:r>
              <a:rPr lang="en-US" dirty="0" err="1"/>
              <a:t>S</a:t>
            </a:r>
            <a:r>
              <a:rPr lang="en-US" baseline="-25000" dirty="0" err="1"/>
              <a:t>Hello</a:t>
            </a:r>
            <a:r>
              <a:rPr lang="en-US" dirty="0"/>
              <a:t> </a:t>
            </a:r>
          </a:p>
          <a:p>
            <a:pPr marL="0" indent="0">
              <a:buNone/>
            </a:pPr>
            <a:r>
              <a:rPr lang="en-US" dirty="0"/>
              <a:t> </a:t>
            </a:r>
          </a:p>
          <a:p>
            <a:pPr marL="0" indent="0">
              <a:buNone/>
            </a:pPr>
            <a:r>
              <a:rPr lang="en-US" dirty="0"/>
              <a:t>where:</a:t>
            </a:r>
          </a:p>
          <a:p>
            <a:pPr marL="0" indent="0">
              <a:buNone/>
            </a:pPr>
            <a:r>
              <a:rPr lang="en-US" dirty="0"/>
              <a:t>W</a:t>
            </a:r>
            <a:r>
              <a:rPr lang="en-US" baseline="-25000" dirty="0"/>
              <a:t>1</a:t>
            </a:r>
            <a:r>
              <a:rPr lang="en-US" dirty="0"/>
              <a:t> = (</a:t>
            </a:r>
            <a:r>
              <a:rPr lang="en-US" dirty="0" err="1"/>
              <a:t>Wave_Hand_Up</a:t>
            </a:r>
            <a:r>
              <a:rPr lang="en-US" dirty="0"/>
              <a:t>  </a:t>
            </a:r>
            <a:r>
              <a:rPr lang="en-US" dirty="0" err="1"/>
              <a:t>Wave_Hand_Down</a:t>
            </a:r>
            <a:r>
              <a:rPr lang="en-US" dirty="0"/>
              <a:t>)</a:t>
            </a:r>
          </a:p>
          <a:p>
            <a:pPr marL="0" indent="0">
              <a:buNone/>
            </a:pPr>
            <a:r>
              <a:rPr lang="en-US" dirty="0" err="1"/>
              <a:t>W</a:t>
            </a:r>
            <a:r>
              <a:rPr lang="en-US" baseline="-25000" dirty="0" err="1"/>
              <a:t>­up</a:t>
            </a:r>
            <a:r>
              <a:rPr lang="en-US" baseline="-25000" dirty="0"/>
              <a:t>­</a:t>
            </a:r>
            <a:r>
              <a:rPr lang="en-US" dirty="0"/>
              <a:t> = </a:t>
            </a:r>
            <a:r>
              <a:rPr lang="en-US" dirty="0" err="1"/>
              <a:t>Wave_Hand_Up</a:t>
            </a:r>
            <a:endParaRPr lang="en-US" dirty="0"/>
          </a:p>
          <a:p>
            <a:pPr marL="0" indent="0">
              <a:buNone/>
            </a:pPr>
            <a:r>
              <a:rPr lang="en-US" dirty="0" err="1"/>
              <a:t>S</a:t>
            </a:r>
            <a:r>
              <a:rPr lang="en-US" baseline="-25000" dirty="0" err="1"/>
              <a:t>Hello</a:t>
            </a:r>
            <a:r>
              <a:rPr lang="en-US" dirty="0"/>
              <a:t> = </a:t>
            </a:r>
            <a:r>
              <a:rPr lang="en-US" dirty="0" err="1"/>
              <a:t>Say_Hello</a:t>
            </a:r>
            <a:endParaRPr lang="en-US" dirty="0"/>
          </a:p>
          <a:p>
            <a:endParaRPr lang="en-US" dirty="0"/>
          </a:p>
        </p:txBody>
      </p:sp>
    </p:spTree>
    <p:extLst>
      <p:ext uri="{BB962C8B-B14F-4D97-AF65-F5344CB8AC3E}">
        <p14:creationId xmlns:p14="http://schemas.microsoft.com/office/powerpoint/2010/main" val="3911019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Autofit/>
          </a:bodyPr>
          <a:lstStyle/>
          <a:p>
            <a:r>
              <a:rPr lang="en-US" sz="2000" dirty="0"/>
              <a:t>Standard values of variables are used here so they are not shown (a non-standard value would look like (</a:t>
            </a:r>
            <a:r>
              <a:rPr lang="en-US" sz="2000" dirty="0" err="1"/>
              <a:t>Wave_Hand</a:t>
            </a:r>
            <a:r>
              <a:rPr lang="en-US" sz="2000" dirty="0"/>
              <a:t>=3)). </a:t>
            </a:r>
            <a:endParaRPr lang="en-US" sz="2000" dirty="0" smtClean="0"/>
          </a:p>
          <a:p>
            <a:endParaRPr lang="en-US" sz="2000" dirty="0"/>
          </a:p>
          <a:p>
            <a:r>
              <a:rPr lang="en-US" sz="2000" dirty="0" smtClean="0"/>
              <a:t>Which </a:t>
            </a:r>
            <a:r>
              <a:rPr lang="en-US" sz="2000" dirty="0"/>
              <a:t>means, to greet a person, the robot should execute </a:t>
            </a:r>
            <a:r>
              <a:rPr lang="en-US" sz="2000" i="1" dirty="0"/>
              <a:t>one of two actions</a:t>
            </a:r>
            <a:r>
              <a:rPr lang="en-US" sz="2000" dirty="0"/>
              <a:t>: </a:t>
            </a:r>
            <a:r>
              <a:rPr lang="en-US" sz="2000" i="1" u="sng" dirty="0"/>
              <a:t>Action 1</a:t>
            </a:r>
            <a:r>
              <a:rPr lang="en-US" sz="2000" i="1" dirty="0"/>
              <a:t>: “wave hand up, follow it by waving hand down” </a:t>
            </a:r>
            <a:r>
              <a:rPr lang="en-US" sz="2000" dirty="0"/>
              <a:t>(</a:t>
            </a:r>
            <a:r>
              <a:rPr lang="en-US" sz="2000" i="1" dirty="0"/>
              <a:t>W</a:t>
            </a:r>
            <a:r>
              <a:rPr lang="en-US" sz="2000" i="1" baseline="-25000" dirty="0"/>
              <a:t>1</a:t>
            </a:r>
            <a:r>
              <a:rPr lang="en-US" sz="2000" dirty="0"/>
              <a:t>). </a:t>
            </a:r>
            <a:endParaRPr lang="en-US" sz="2000" dirty="0" smtClean="0"/>
          </a:p>
          <a:p>
            <a:endParaRPr lang="en-US" sz="2000" dirty="0"/>
          </a:p>
          <a:p>
            <a:r>
              <a:rPr lang="en-US" sz="2000" dirty="0" smtClean="0"/>
              <a:t>Execute </a:t>
            </a:r>
            <a:r>
              <a:rPr lang="en-US" sz="2000" dirty="0"/>
              <a:t>it at least once (</a:t>
            </a:r>
            <a:r>
              <a:rPr lang="en-US" sz="2000" i="1" dirty="0"/>
              <a:t>W</a:t>
            </a:r>
            <a:r>
              <a:rPr lang="en-US" sz="2000" i="1" baseline="-25000" dirty="0"/>
              <a:t>1</a:t>
            </a:r>
            <a:r>
              <a:rPr lang="en-US" sz="2000" i="1" dirty="0"/>
              <a:t>W</a:t>
            </a:r>
            <a:r>
              <a:rPr lang="en-US" sz="2000" i="1" baseline="-25000" dirty="0"/>
              <a:t>1</a:t>
            </a:r>
            <a:r>
              <a:rPr lang="en-US" sz="2000" i="1" baseline="30000" dirty="0"/>
              <a:t>*</a:t>
            </a:r>
            <a:r>
              <a:rPr lang="en-US" sz="2000" dirty="0"/>
              <a:t>) OR (</a:t>
            </a:r>
            <a:r>
              <a:rPr lang="en-US" sz="2000" b="1" i="1" dirty="0">
                <a:sym typeface="Symbol"/>
              </a:rPr>
              <a:t></a:t>
            </a:r>
            <a:r>
              <a:rPr lang="en-US" sz="2000" dirty="0"/>
              <a:t>) </a:t>
            </a:r>
            <a:r>
              <a:rPr lang="en-US" sz="2000" i="1" u="sng" dirty="0"/>
              <a:t>Action 2</a:t>
            </a:r>
            <a:r>
              <a:rPr lang="en-US" sz="2000" i="1" dirty="0"/>
              <a:t>: “Wave hand up, next say “Hello”” </a:t>
            </a:r>
            <a:r>
              <a:rPr lang="en-US" sz="2000" dirty="0"/>
              <a:t>(</a:t>
            </a:r>
            <a:r>
              <a:rPr lang="en-US" sz="2000" i="1" dirty="0" err="1"/>
              <a:t>W</a:t>
            </a:r>
            <a:r>
              <a:rPr lang="en-US" sz="2000" i="1" baseline="-25000" dirty="0" err="1"/>
              <a:t>up</a:t>
            </a:r>
            <a:r>
              <a:rPr lang="en-US" sz="2000" i="1" dirty="0" err="1"/>
              <a:t>S</a:t>
            </a:r>
            <a:r>
              <a:rPr lang="en-US" sz="2000" i="1" baseline="-25000" dirty="0" err="1"/>
              <a:t>Hello</a:t>
            </a:r>
            <a:r>
              <a:rPr lang="en-US" sz="2000" dirty="0"/>
              <a:t>)</a:t>
            </a:r>
            <a:r>
              <a:rPr lang="en-US" sz="2000" i="1" dirty="0"/>
              <a:t>.</a:t>
            </a:r>
            <a:r>
              <a:rPr lang="en-US" sz="2000" dirty="0"/>
              <a:t> </a:t>
            </a:r>
            <a:endParaRPr lang="en-US" sz="2000" dirty="0" smtClean="0"/>
          </a:p>
          <a:p>
            <a:endParaRPr lang="en-US" sz="2000" dirty="0"/>
          </a:p>
          <a:p>
            <a:r>
              <a:rPr lang="en-US" sz="2000" dirty="0" smtClean="0"/>
              <a:t>Observe </a:t>
            </a:r>
            <a:r>
              <a:rPr lang="en-US" sz="2000" dirty="0"/>
              <a:t>that this expression has an infinite number of possible executions, or a very high number (dependent on the definitions of the probabilistic operators: </a:t>
            </a:r>
            <a:r>
              <a:rPr lang="en-US" sz="2000" b="1" i="1" baseline="30000" dirty="0"/>
              <a:t> </a:t>
            </a:r>
            <a:r>
              <a:rPr lang="en-US" sz="2000" dirty="0"/>
              <a:t></a:t>
            </a:r>
            <a:r>
              <a:rPr lang="en-US" sz="2000" b="1" i="1" dirty="0"/>
              <a:t>,</a:t>
            </a:r>
            <a:r>
              <a:rPr lang="en-US" sz="2000" b="1" i="1" baseline="30000" dirty="0"/>
              <a:t>  * </a:t>
            </a:r>
            <a:r>
              <a:rPr lang="en-US" sz="2000" b="1" i="1" dirty="0"/>
              <a:t>, </a:t>
            </a:r>
            <a:r>
              <a:rPr lang="en-US" sz="2000" b="1" i="1" dirty="0">
                <a:sym typeface="Symbol"/>
              </a:rPr>
              <a:t></a:t>
            </a:r>
            <a:r>
              <a:rPr lang="en-US" sz="2000" dirty="0"/>
              <a:t>, see below</a:t>
            </a:r>
            <a:r>
              <a:rPr lang="en-US" sz="2000" dirty="0" smtClean="0"/>
              <a:t>)</a:t>
            </a:r>
          </a:p>
          <a:p>
            <a:endParaRPr lang="en-US" sz="2000" dirty="0"/>
          </a:p>
          <a:p>
            <a:r>
              <a:rPr lang="en-US" sz="2000" dirty="0"/>
              <a:t>The same is  true for any complex event. </a:t>
            </a:r>
          </a:p>
          <a:p>
            <a:endParaRPr lang="en-US" sz="2000" dirty="0"/>
          </a:p>
        </p:txBody>
      </p:sp>
      <p:sp>
        <p:nvSpPr>
          <p:cNvPr id="4" name="Title 1"/>
          <p:cNvSpPr txBox="1">
            <a:spLocks/>
          </p:cNvSpPr>
          <p:nvPr/>
        </p:nvSpPr>
        <p:spPr>
          <a:xfrm>
            <a:off x="609600" y="76200"/>
            <a:ext cx="8229600" cy="1143000"/>
          </a:xfrm>
          <a:prstGeom prst="rect">
            <a:avLst/>
          </a:prstGeom>
          <a:solidFill>
            <a:srgbClr val="FFFF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Thinking in term of sets of motions: </a:t>
            </a:r>
            <a:r>
              <a:rPr lang="en-US" dirty="0" smtClean="0">
                <a:solidFill>
                  <a:srgbClr val="FF0000"/>
                </a:solidFill>
              </a:rPr>
              <a:t>hand waving example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2680968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The RE semantics of the generator in this example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smtClean="0"/>
              <a:t>The </a:t>
            </a:r>
            <a:r>
              <a:rPr lang="en-US" dirty="0"/>
              <a:t>semantics of RE is used in the above </a:t>
            </a:r>
            <a:r>
              <a:rPr lang="en-US" dirty="0" smtClean="0"/>
              <a:t>example, </a:t>
            </a:r>
            <a:r>
              <a:rPr lang="en-US" dirty="0"/>
              <a:t>with atomic symbols from the terminal alphabet of basic events {</a:t>
            </a:r>
            <a:r>
              <a:rPr lang="en-US" b="1" i="1" dirty="0" err="1"/>
              <a:t>Wave_Hand_Down</a:t>
            </a:r>
            <a:r>
              <a:rPr lang="en-US" b="1" i="1" dirty="0"/>
              <a:t>,  </a:t>
            </a:r>
            <a:r>
              <a:rPr lang="en-US" b="1" i="1" dirty="0" err="1"/>
              <a:t>Wave_Hand_Up</a:t>
            </a:r>
            <a:r>
              <a:rPr lang="en-US" b="1" i="1" dirty="0"/>
              <a:t> ,   </a:t>
            </a:r>
            <a:r>
              <a:rPr lang="en-US" b="1" i="1" dirty="0" err="1"/>
              <a:t>Say_Hello</a:t>
            </a:r>
            <a:r>
              <a:rPr lang="en-US" dirty="0"/>
              <a:t>}. </a:t>
            </a:r>
            <a:endParaRPr lang="en-US" dirty="0" smtClean="0"/>
          </a:p>
          <a:p>
            <a:endParaRPr lang="en-US" dirty="0"/>
          </a:p>
          <a:p>
            <a:r>
              <a:rPr lang="en-US" dirty="0" smtClean="0"/>
              <a:t>The </a:t>
            </a:r>
            <a:r>
              <a:rPr lang="en-US" dirty="0"/>
              <a:t>operators used in the </a:t>
            </a:r>
            <a:r>
              <a:rPr lang="en-US" i="1" dirty="0"/>
              <a:t>Greeting</a:t>
            </a:r>
            <a:r>
              <a:rPr lang="en-US" dirty="0"/>
              <a:t> expression above are: concatenation (), union (</a:t>
            </a:r>
            <a:r>
              <a:rPr lang="en-US" b="1" i="1" dirty="0">
                <a:sym typeface="Symbol"/>
              </a:rPr>
              <a:t></a:t>
            </a:r>
            <a:r>
              <a:rPr lang="en-US" dirty="0"/>
              <a:t>) and iteration (</a:t>
            </a:r>
            <a:r>
              <a:rPr lang="en-US" b="1" i="1" baseline="30000" dirty="0"/>
              <a:t>*</a:t>
            </a:r>
            <a:r>
              <a:rPr lang="en-US" dirty="0"/>
              <a:t>). </a:t>
            </a:r>
            <a:endParaRPr lang="en-US" dirty="0" smtClean="0"/>
          </a:p>
          <a:p>
            <a:endParaRPr lang="en-US" dirty="0"/>
          </a:p>
          <a:p>
            <a:r>
              <a:rPr lang="en-US" dirty="0" smtClean="0"/>
              <a:t>Each </a:t>
            </a:r>
            <a:r>
              <a:rPr lang="en-US" dirty="0"/>
              <a:t>operator had one argument (iteration) or two arguments (concatenation and union). </a:t>
            </a:r>
            <a:endParaRPr lang="en-US" dirty="0" smtClean="0"/>
          </a:p>
          <a:p>
            <a:endParaRPr lang="en-US" dirty="0"/>
          </a:p>
          <a:p>
            <a:r>
              <a:rPr lang="en-US" dirty="0" smtClean="0"/>
              <a:t>So </a:t>
            </a:r>
            <a:r>
              <a:rPr lang="en-US" dirty="0"/>
              <a:t>far, these expressions are the RE. </a:t>
            </a:r>
            <a:endParaRPr lang="en-US" dirty="0" smtClean="0"/>
          </a:p>
          <a:p>
            <a:endParaRPr lang="en-US" dirty="0"/>
          </a:p>
        </p:txBody>
      </p:sp>
    </p:spTree>
    <p:extLst>
      <p:ext uri="{BB962C8B-B14F-4D97-AF65-F5344CB8AC3E}">
        <p14:creationId xmlns:p14="http://schemas.microsoft.com/office/powerpoint/2010/main" val="949281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5105400"/>
          </a:xfrm>
        </p:spPr>
        <p:txBody>
          <a:bodyPr>
            <a:normAutofit fontScale="85000" lnSpcReduction="20000"/>
          </a:bodyPr>
          <a:lstStyle/>
          <a:p>
            <a:r>
              <a:rPr lang="en-US" dirty="0" smtClean="0"/>
              <a:t>They </a:t>
            </a:r>
            <a:r>
              <a:rPr lang="en-US" dirty="0"/>
              <a:t>are now expanded to </a:t>
            </a:r>
            <a:r>
              <a:rPr lang="en-US" u="sng" dirty="0"/>
              <a:t>event expressions</a:t>
            </a:r>
            <a:r>
              <a:rPr lang="en-US" dirty="0"/>
              <a:t> by recursively adding more deterministic and probabilistic operators on event </a:t>
            </a:r>
            <a:r>
              <a:rPr lang="en-US" dirty="0" smtClean="0"/>
              <a:t>expressions</a:t>
            </a:r>
          </a:p>
          <a:p>
            <a:endParaRPr lang="en-US" dirty="0" smtClean="0"/>
          </a:p>
          <a:p>
            <a:r>
              <a:rPr lang="en-US" dirty="0" smtClean="0"/>
              <a:t>For </a:t>
            </a:r>
            <a:r>
              <a:rPr lang="en-US" dirty="0"/>
              <a:t>instance, if we agree that the meaning of every operator in</a:t>
            </a:r>
            <a:r>
              <a:rPr lang="en-US" b="1" i="1" dirty="0"/>
              <a:t> Greeting_1 </a:t>
            </a:r>
            <a:r>
              <a:rPr lang="en-US" dirty="0"/>
              <a:t> is that it executes its first argument with probability ½ and its second argument with the same probability, each possible sequence from the infinite set of motions of </a:t>
            </a:r>
            <a:r>
              <a:rPr lang="en-US" b="1" i="1" dirty="0"/>
              <a:t>Greeting_1</a:t>
            </a:r>
            <a:r>
              <a:rPr lang="en-US" dirty="0"/>
              <a:t> will have certain probability of occurrence. </a:t>
            </a:r>
            <a:endParaRPr lang="en-US" dirty="0" smtClean="0"/>
          </a:p>
          <a:p>
            <a:endParaRPr lang="en-US" dirty="0" smtClean="0"/>
          </a:p>
          <a:p>
            <a:r>
              <a:rPr lang="en-US" dirty="0" smtClean="0"/>
              <a:t>One </a:t>
            </a:r>
            <a:r>
              <a:rPr lang="en-US" dirty="0"/>
              <a:t>can create event expressions using both deterministic and </a:t>
            </a:r>
            <a:r>
              <a:rPr lang="en-US" dirty="0" smtClean="0"/>
              <a:t>probabilistic, single-argument and two-argument  operators. </a:t>
            </a:r>
            <a:endParaRPr lang="en-US" dirty="0"/>
          </a:p>
        </p:txBody>
      </p:sp>
      <p:sp>
        <p:nvSpPr>
          <p:cNvPr id="4" name="TextBox 3"/>
          <p:cNvSpPr txBox="1"/>
          <p:nvPr/>
        </p:nvSpPr>
        <p:spPr>
          <a:xfrm>
            <a:off x="685800" y="228600"/>
            <a:ext cx="80010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Extending to Event Expressions</a:t>
            </a:r>
            <a:endParaRPr lang="en-US" sz="44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241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Creating probabilistic operators in EEs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Every </a:t>
            </a:r>
            <a:r>
              <a:rPr lang="en-US" dirty="0"/>
              <a:t>standard operator can be extended to many probability operators, based on numerical assumptions of selecting its arguments in synchronous time. </a:t>
            </a:r>
            <a:endParaRPr lang="en-US" dirty="0" smtClean="0"/>
          </a:p>
          <a:p>
            <a:endParaRPr lang="en-US" dirty="0"/>
          </a:p>
          <a:p>
            <a:r>
              <a:rPr lang="en-US" dirty="0" smtClean="0"/>
              <a:t>For </a:t>
            </a:r>
            <a:r>
              <a:rPr lang="en-US" dirty="0"/>
              <a:t>instance, if we agree that the meaning of every operator in</a:t>
            </a:r>
            <a:r>
              <a:rPr lang="en-US" b="1" i="1" dirty="0"/>
              <a:t> </a:t>
            </a:r>
            <a:r>
              <a:rPr lang="en-US" i="1" dirty="0"/>
              <a:t>Greeting</a:t>
            </a:r>
            <a:r>
              <a:rPr lang="en-US" dirty="0"/>
              <a:t> is that it executes its first argument with probability ½ and its second argument with the same probability (the joint probability sums up to 1), each possible sequence from the infinite set of motions of </a:t>
            </a:r>
            <a:r>
              <a:rPr lang="en-US" i="1" dirty="0"/>
              <a:t>Greeting</a:t>
            </a:r>
            <a:r>
              <a:rPr lang="en-US" dirty="0"/>
              <a:t> will have certain probability of occurrence. </a:t>
            </a:r>
            <a:endParaRPr lang="en-US" dirty="0" smtClean="0"/>
          </a:p>
          <a:p>
            <a:endParaRPr lang="en-US" dirty="0"/>
          </a:p>
          <a:p>
            <a:r>
              <a:rPr lang="en-US" dirty="0" smtClean="0"/>
              <a:t>Another </a:t>
            </a:r>
            <a:r>
              <a:rPr lang="en-US" dirty="0"/>
              <a:t>probabilistic operator corresponding to </a:t>
            </a:r>
            <a:r>
              <a:rPr lang="en-US" dirty="0">
                <a:sym typeface="Symbol"/>
              </a:rPr>
              <a:t></a:t>
            </a:r>
            <a:r>
              <a:rPr lang="en-US" dirty="0"/>
              <a:t> can assume that the first argument is </a:t>
            </a:r>
            <a:r>
              <a:rPr lang="en-US" dirty="0" smtClean="0"/>
              <a:t>executed with probability 1/3 and the second argument with probability 2/3, etc.</a:t>
            </a:r>
          </a:p>
        </p:txBody>
      </p:sp>
    </p:spTree>
    <p:extLst>
      <p:ext uri="{BB962C8B-B14F-4D97-AF65-F5344CB8AC3E}">
        <p14:creationId xmlns:p14="http://schemas.microsoft.com/office/powerpoint/2010/main" val="1126400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49"/>
            <a:ext cx="8229600" cy="1143000"/>
          </a:xfrm>
          <a:solidFill>
            <a:srgbClr val="FFFF00"/>
          </a:solidFill>
        </p:spPr>
        <p:txBody>
          <a:bodyPr>
            <a:normAutofit fontScale="90000"/>
          </a:bodyPr>
          <a:lstStyle/>
          <a:p>
            <a:r>
              <a:rPr lang="en-US" dirty="0" smtClean="0"/>
              <a:t>Deterministic </a:t>
            </a:r>
            <a:r>
              <a:rPr lang="en-US" dirty="0"/>
              <a:t>and probabilistic interpretation </a:t>
            </a:r>
            <a:r>
              <a:rPr lang="en-US" dirty="0" smtClean="0"/>
              <a:t>of  </a:t>
            </a:r>
            <a:r>
              <a:rPr lang="en-US" dirty="0"/>
              <a:t>operators</a:t>
            </a:r>
          </a:p>
        </p:txBody>
      </p:sp>
      <p:sp>
        <p:nvSpPr>
          <p:cNvPr id="3" name="Content Placeholder 2"/>
          <p:cNvSpPr>
            <a:spLocks noGrp="1"/>
          </p:cNvSpPr>
          <p:nvPr>
            <p:ph idx="1"/>
          </p:nvPr>
        </p:nvSpPr>
        <p:spPr/>
        <p:txBody>
          <a:bodyPr>
            <a:normAutofit fontScale="77500" lnSpcReduction="20000"/>
          </a:bodyPr>
          <a:lstStyle/>
          <a:p>
            <a:r>
              <a:rPr lang="en-US" dirty="0" smtClean="0"/>
              <a:t>One </a:t>
            </a:r>
            <a:r>
              <a:rPr lang="en-US" dirty="0"/>
              <a:t>can create event expressions using any of </a:t>
            </a:r>
            <a:r>
              <a:rPr lang="en-US" i="1" dirty="0"/>
              <a:t>deterministic and probabilistic</a:t>
            </a:r>
            <a:r>
              <a:rPr lang="en-US" dirty="0"/>
              <a:t>, single-argument, two-argument and multi-argument operators (like in programming language LISP). </a:t>
            </a:r>
            <a:endParaRPr lang="en-US" dirty="0" smtClean="0"/>
          </a:p>
          <a:p>
            <a:endParaRPr lang="en-US" dirty="0"/>
          </a:p>
          <a:p>
            <a:r>
              <a:rPr lang="en-US" dirty="0" smtClean="0"/>
              <a:t>The </a:t>
            </a:r>
            <a:r>
              <a:rPr lang="en-US" dirty="0"/>
              <a:t>operators in classical regular expressions and </a:t>
            </a:r>
            <a:r>
              <a:rPr lang="en-US" dirty="0" smtClean="0"/>
              <a:t>in extended </a:t>
            </a:r>
            <a:r>
              <a:rPr lang="en-US" dirty="0"/>
              <a:t>regular expressions are </a:t>
            </a:r>
            <a:r>
              <a:rPr lang="en-US" dirty="0">
                <a:solidFill>
                  <a:srgbClr val="FF0000"/>
                </a:solidFill>
              </a:rPr>
              <a:t>deterministic</a:t>
            </a:r>
            <a:r>
              <a:rPr lang="en-US" dirty="0"/>
              <a:t>. </a:t>
            </a:r>
            <a:endParaRPr lang="en-US" dirty="0" smtClean="0"/>
          </a:p>
          <a:p>
            <a:endParaRPr lang="en-US" dirty="0"/>
          </a:p>
          <a:p>
            <a:r>
              <a:rPr lang="en-US" dirty="0" smtClean="0"/>
              <a:t>However</a:t>
            </a:r>
            <a:r>
              <a:rPr lang="en-US" dirty="0"/>
              <a:t>, in Event Expressions we can give both deterministic and probabilistic interpretation to the operators, according to their extended names, such as the probabilistic operator </a:t>
            </a:r>
            <a:r>
              <a:rPr lang="en-US" b="1" i="1" dirty="0">
                <a:sym typeface="Symbol"/>
              </a:rPr>
              <a:t></a:t>
            </a:r>
            <a:r>
              <a:rPr lang="en-US" b="1" i="1" baseline="-25000" dirty="0"/>
              <a:t>1/2</a:t>
            </a:r>
            <a:r>
              <a:rPr lang="en-US" dirty="0"/>
              <a:t> for equal probabilities of arguments. </a:t>
            </a:r>
          </a:p>
        </p:txBody>
      </p:sp>
    </p:spTree>
    <p:extLst>
      <p:ext uri="{BB962C8B-B14F-4D97-AF65-F5344CB8AC3E}">
        <p14:creationId xmlns:p14="http://schemas.microsoft.com/office/powerpoint/2010/main" val="1109450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Acceptor, generator and transformer</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382000" cy="4876800"/>
          </a:xfrm>
        </p:spPr>
        <p:txBody>
          <a:bodyPr>
            <a:normAutofit fontScale="92500" lnSpcReduction="20000"/>
          </a:bodyPr>
          <a:lstStyle/>
          <a:p>
            <a:r>
              <a:rPr lang="en-US" dirty="0" smtClean="0"/>
              <a:t>Observe </a:t>
            </a:r>
            <a:r>
              <a:rPr lang="en-US" dirty="0"/>
              <a:t>that this graph can be interpreted as an acceptor, when symbols Xi are inputs. </a:t>
            </a:r>
            <a:endParaRPr lang="en-US" dirty="0" smtClean="0"/>
          </a:p>
          <a:p>
            <a:endParaRPr lang="en-US" dirty="0" smtClean="0"/>
          </a:p>
          <a:p>
            <a:r>
              <a:rPr lang="en-US" dirty="0" smtClean="0"/>
              <a:t>It </a:t>
            </a:r>
            <a:r>
              <a:rPr lang="en-US" dirty="0"/>
              <a:t>can be interpreted as a generator when symbols Xi are outputs.      </a:t>
            </a:r>
            <a:endParaRPr lang="en-US" dirty="0" smtClean="0"/>
          </a:p>
          <a:p>
            <a:endParaRPr lang="en-US" dirty="0" smtClean="0"/>
          </a:p>
          <a:p>
            <a:r>
              <a:rPr lang="en-US" dirty="0" smtClean="0"/>
              <a:t>The </a:t>
            </a:r>
            <a:r>
              <a:rPr lang="en-US" dirty="0"/>
              <a:t>graph can be thus used to recognize if some motion belongs to some language and can generate a motion belonging to the language. </a:t>
            </a:r>
            <a:endParaRPr lang="en-US" dirty="0" smtClean="0"/>
          </a:p>
          <a:p>
            <a:endParaRPr lang="en-US" dirty="0" smtClean="0"/>
          </a:p>
          <a:p>
            <a:r>
              <a:rPr lang="en-US" dirty="0" smtClean="0"/>
              <a:t>This </a:t>
            </a:r>
            <a:r>
              <a:rPr lang="en-US" dirty="0"/>
              <a:t>graph is realized in software </a:t>
            </a:r>
          </a:p>
        </p:txBody>
      </p:sp>
    </p:spTree>
    <p:extLst>
      <p:ext uri="{BB962C8B-B14F-4D97-AF65-F5344CB8AC3E}">
        <p14:creationId xmlns:p14="http://schemas.microsoft.com/office/powerpoint/2010/main" val="115308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562600"/>
          </a:xfrm>
          <a:solidFill>
            <a:srgbClr val="FFFF00"/>
          </a:solidFill>
          <a:ln w="76200">
            <a:solidFill>
              <a:schemeClr val="tx1"/>
            </a:solidFill>
          </a:ln>
        </p:spPr>
        <p:txBody>
          <a:bodyPr>
            <a:noAutofit/>
          </a:bodyPr>
          <a:lstStyle/>
          <a:p>
            <a:pPr algn="ctr">
              <a:buNone/>
            </a:pPr>
            <a:r>
              <a:rPr lang="en-US" sz="11500" b="1" i="1" dirty="0" smtClean="0">
                <a:solidFill>
                  <a:srgbClr val="FF0000"/>
                </a:solidFill>
                <a:effectLst>
                  <a:outerShdw blurRad="38100" dist="38100" dir="2700000" algn="tl">
                    <a:srgbClr val="000000">
                      <a:alpha val="43137"/>
                    </a:srgbClr>
                  </a:outerShdw>
                </a:effectLst>
              </a:rPr>
              <a:t>Types of motion editors</a:t>
            </a:r>
            <a:endParaRPr lang="en-US" sz="115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9990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Dance, rituality and regularity</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Dances of groups of robots are already very popular</a:t>
            </a:r>
          </a:p>
          <a:p>
            <a:r>
              <a:rPr lang="en-US" dirty="0" smtClean="0"/>
              <a:t>In most cases all robots do the same, or there are few groups of robots programmed identically.</a:t>
            </a:r>
          </a:p>
          <a:p>
            <a:r>
              <a:rPr lang="en-US" dirty="0" smtClean="0"/>
              <a:t>It would be interesting to investigate some recursive and iterative patterns, similar to behaviors of flocks of birds and of bees in which emergent behavior can adaptively change one form of regularity to another form of regularity.</a:t>
            </a:r>
            <a:endParaRPr lang="en-US" dirty="0"/>
          </a:p>
        </p:txBody>
      </p:sp>
    </p:spTree>
    <p:extLst>
      <p:ext uri="{BB962C8B-B14F-4D97-AF65-F5344CB8AC3E}">
        <p14:creationId xmlns:p14="http://schemas.microsoft.com/office/powerpoint/2010/main" val="4124365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Dance, rituality and regularity</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715000"/>
            <a:ext cx="8229600" cy="944563"/>
          </a:xfrm>
        </p:spPr>
        <p:txBody>
          <a:bodyPr>
            <a:normAutofit fontScale="92500" lnSpcReduction="10000"/>
          </a:bodyPr>
          <a:lstStyle/>
          <a:p>
            <a:pPr>
              <a:buNone/>
            </a:pPr>
            <a:r>
              <a:rPr lang="en-US" dirty="0" smtClean="0"/>
              <a:t>…….change one form of regularity to another form of regularity…….</a:t>
            </a:r>
            <a:endParaRPr lang="en-US" dirty="0"/>
          </a:p>
        </p:txBody>
      </p:sp>
      <p:pic>
        <p:nvPicPr>
          <p:cNvPr id="1026" name="Picture 2" descr="\\khensu\Home01\mperkows\My Documents\My Pictures\z5693506X,9-wrzesnia--Phenian--Korea-Polnocna--Parada-zolnierzy.jpg"/>
          <p:cNvPicPr>
            <a:picLocks noChangeAspect="1" noChangeArrowheads="1"/>
          </p:cNvPicPr>
          <p:nvPr/>
        </p:nvPicPr>
        <p:blipFill>
          <a:blip r:embed="rId2" cstate="print"/>
          <a:srcRect/>
          <a:stretch>
            <a:fillRect/>
          </a:stretch>
        </p:blipFill>
        <p:spPr bwMode="auto">
          <a:xfrm>
            <a:off x="533400" y="990600"/>
            <a:ext cx="8128000" cy="4584700"/>
          </a:xfrm>
          <a:prstGeom prst="rect">
            <a:avLst/>
          </a:prstGeom>
          <a:noFill/>
        </p:spPr>
      </p:pic>
    </p:spTree>
    <p:extLst>
      <p:ext uri="{BB962C8B-B14F-4D97-AF65-F5344CB8AC3E}">
        <p14:creationId xmlns:p14="http://schemas.microsoft.com/office/powerpoint/2010/main" val="42624877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a:solidFill>
            <a:schemeClr val="bg2"/>
          </a:solidFill>
        </p:spPr>
        <p:txBody>
          <a:bodyPr>
            <a:normAutofit/>
          </a:bodyPr>
          <a:lstStyle/>
          <a:p>
            <a:r>
              <a:rPr lang="en-US" sz="8000" b="1" dirty="0" smtClean="0">
                <a:solidFill>
                  <a:srgbClr val="FF0000"/>
                </a:solidFill>
                <a:effectLst>
                  <a:outerShdw blurRad="38100" dist="38100" dir="2700000" algn="tl">
                    <a:srgbClr val="000000">
                      <a:alpha val="43137"/>
                    </a:srgbClr>
                  </a:outerShdw>
                </a:effectLst>
              </a:rPr>
              <a:t>Probability Event Generator (PEG)</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582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Event Generator (PEG)</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745922633"/>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619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357873923"/>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2988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Recursive Rules for PMG design</a:t>
            </a:r>
            <a:endParaRPr lang="en-US" dirty="0"/>
          </a:p>
        </p:txBody>
      </p:sp>
      <p:sp>
        <p:nvSpPr>
          <p:cNvPr id="3" name="Content Placeholder 2"/>
          <p:cNvSpPr>
            <a:spLocks noGrp="1"/>
          </p:cNvSpPr>
          <p:nvPr>
            <p:ph idx="1"/>
          </p:nvPr>
        </p:nvSpPr>
        <p:spPr>
          <a:xfrm>
            <a:off x="304800" y="1219200"/>
            <a:ext cx="8839200" cy="5486400"/>
          </a:xfrm>
        </p:spPr>
        <p:txBody>
          <a:bodyPr>
            <a:normAutofit fontScale="62500" lnSpcReduction="20000"/>
          </a:bodyPr>
          <a:lstStyle/>
          <a:p>
            <a:r>
              <a:rPr lang="en-US" b="1" dirty="0" smtClean="0"/>
              <a:t>P1</a:t>
            </a:r>
            <a:r>
              <a:rPr lang="en-US" b="1" dirty="0"/>
              <a:t>.  </a:t>
            </a:r>
            <a:r>
              <a:rPr lang="en-US" dirty="0"/>
              <a:t>X</a:t>
            </a:r>
            <a:r>
              <a:rPr lang="en-US" baseline="-25000" dirty="0"/>
              <a:t>i</a:t>
            </a:r>
            <a:r>
              <a:rPr lang="en-US" dirty="0"/>
              <a:t>/</a:t>
            </a:r>
            <a:r>
              <a:rPr lang="en-US" dirty="0" err="1"/>
              <a:t>X</a:t>
            </a:r>
            <a:r>
              <a:rPr lang="en-US" baseline="-25000" dirty="0" err="1"/>
              <a:t>j</a:t>
            </a:r>
            <a:r>
              <a:rPr lang="en-US" dirty="0"/>
              <a:t> = e for i = j </a:t>
            </a:r>
          </a:p>
          <a:p>
            <a:r>
              <a:rPr lang="en-US" b="1" dirty="0"/>
              <a:t>                 </a:t>
            </a:r>
            <a:r>
              <a:rPr lang="en-US" dirty="0"/>
              <a:t>= ø for i ≠ j</a:t>
            </a:r>
          </a:p>
          <a:p>
            <a:r>
              <a:rPr lang="en-US" b="1" dirty="0"/>
              <a:t>P2.</a:t>
            </a:r>
            <a:r>
              <a:rPr lang="en-US" dirty="0"/>
              <a:t> (E</a:t>
            </a:r>
            <a:r>
              <a:rPr lang="en-US" baseline="-25000" dirty="0"/>
              <a:t>1</a:t>
            </a:r>
            <a:r>
              <a:rPr lang="en-US" dirty="0"/>
              <a:t> ∪ E</a:t>
            </a:r>
            <a:r>
              <a:rPr lang="en-US" baseline="-25000" dirty="0"/>
              <a:t>2</a:t>
            </a:r>
            <a:r>
              <a:rPr lang="en-US" dirty="0"/>
              <a:t>)/X</a:t>
            </a:r>
            <a:r>
              <a:rPr lang="en-US" baseline="-25000" dirty="0"/>
              <a:t>i</a:t>
            </a:r>
            <a:r>
              <a:rPr lang="en-US" dirty="0"/>
              <a:t> = E</a:t>
            </a:r>
            <a:r>
              <a:rPr lang="en-US" baseline="-25000" dirty="0"/>
              <a:t>1</a:t>
            </a:r>
            <a:r>
              <a:rPr lang="en-US" dirty="0"/>
              <a:t>/X</a:t>
            </a:r>
            <a:r>
              <a:rPr lang="en-US" baseline="-25000" dirty="0"/>
              <a:t>i</a:t>
            </a:r>
            <a:r>
              <a:rPr lang="en-US" dirty="0"/>
              <a:t> ∪ ∈ E</a:t>
            </a:r>
            <a:r>
              <a:rPr lang="en-US" baseline="-25000" dirty="0"/>
              <a:t>2</a:t>
            </a:r>
            <a:r>
              <a:rPr lang="en-US" dirty="0"/>
              <a:t>/X</a:t>
            </a:r>
            <a:r>
              <a:rPr lang="en-US" baseline="-25000" dirty="0"/>
              <a:t>i</a:t>
            </a:r>
            <a:r>
              <a:rPr lang="en-US" dirty="0"/>
              <a:t> </a:t>
            </a:r>
          </a:p>
          <a:p>
            <a:r>
              <a:rPr lang="en-US" b="1" dirty="0"/>
              <a:t>P3.  </a:t>
            </a:r>
            <a:r>
              <a:rPr lang="en-US" dirty="0"/>
              <a:t>∈(E) = e when e ∈ E</a:t>
            </a:r>
          </a:p>
          <a:p>
            <a:r>
              <a:rPr lang="en-US" dirty="0"/>
              <a:t>	                          = ø when e ∉ E</a:t>
            </a:r>
          </a:p>
          <a:p>
            <a:r>
              <a:rPr lang="en-US" b="1" dirty="0"/>
              <a:t>P4.</a:t>
            </a:r>
            <a:r>
              <a:rPr lang="en-US" dirty="0"/>
              <a:t> E</a:t>
            </a:r>
            <a:r>
              <a:rPr lang="en-US" baseline="-25000" dirty="0"/>
              <a:t>1</a:t>
            </a:r>
            <a:r>
              <a:rPr lang="en-US" dirty="0"/>
              <a:t>E</a:t>
            </a:r>
            <a:r>
              <a:rPr lang="en-US" baseline="-25000" dirty="0"/>
              <a:t>2</a:t>
            </a:r>
            <a:r>
              <a:rPr lang="en-US" dirty="0"/>
              <a:t>/X</a:t>
            </a:r>
            <a:r>
              <a:rPr lang="en-US" baseline="-25000" dirty="0"/>
              <a:t>i</a:t>
            </a:r>
            <a:r>
              <a:rPr lang="en-US" dirty="0"/>
              <a:t>=(E</a:t>
            </a:r>
            <a:r>
              <a:rPr lang="en-US" baseline="-25000" dirty="0"/>
              <a:t>1</a:t>
            </a:r>
            <a:r>
              <a:rPr lang="en-US" dirty="0"/>
              <a:t>/X</a:t>
            </a:r>
            <a:r>
              <a:rPr lang="en-US" baseline="-25000" dirty="0"/>
              <a:t>i</a:t>
            </a:r>
            <a:r>
              <a:rPr lang="en-US" dirty="0"/>
              <a:t>)E</a:t>
            </a:r>
            <a:r>
              <a:rPr lang="en-US" baseline="-25000" dirty="0"/>
              <a:t>2</a:t>
            </a:r>
            <a:r>
              <a:rPr lang="en-US" dirty="0"/>
              <a:t>∪∈ (E</a:t>
            </a:r>
            <a:r>
              <a:rPr lang="en-US" baseline="-25000" dirty="0"/>
              <a:t>1</a:t>
            </a:r>
            <a:r>
              <a:rPr lang="en-US" dirty="0"/>
              <a:t>)(E</a:t>
            </a:r>
            <a:r>
              <a:rPr lang="en-US" baseline="-25000" dirty="0"/>
              <a:t>2</a:t>
            </a:r>
            <a:r>
              <a:rPr lang="en-US" dirty="0"/>
              <a:t>/X</a:t>
            </a:r>
            <a:r>
              <a:rPr lang="en-US" baseline="-25000" dirty="0"/>
              <a:t>i</a:t>
            </a:r>
            <a:r>
              <a:rPr lang="en-US" dirty="0"/>
              <a:t>)</a:t>
            </a:r>
          </a:p>
          <a:p>
            <a:r>
              <a:rPr lang="en-US" b="1" dirty="0"/>
              <a:t>P5. </a:t>
            </a:r>
            <a:r>
              <a:rPr lang="en-US" dirty="0"/>
              <a:t>E/s=E</a:t>
            </a:r>
            <a:r>
              <a:rPr lang="en-US" baseline="-25000" dirty="0"/>
              <a:t>1</a:t>
            </a:r>
            <a:r>
              <a:rPr lang="en-US" dirty="0"/>
              <a:t>/X</a:t>
            </a:r>
            <a:r>
              <a:rPr lang="en-US" baseline="-25000" dirty="0"/>
              <a:t>i1</a:t>
            </a:r>
            <a:r>
              <a:rPr lang="en-US" dirty="0"/>
              <a:t>X</a:t>
            </a:r>
            <a:r>
              <a:rPr lang="en-US" baseline="-25000" dirty="0"/>
              <a:t>i2</a:t>
            </a:r>
            <a:r>
              <a:rPr lang="en-US" dirty="0"/>
              <a:t>…</a:t>
            </a:r>
            <a:r>
              <a:rPr lang="en-US" dirty="0" err="1"/>
              <a:t>X</a:t>
            </a:r>
            <a:r>
              <a:rPr lang="en-US" baseline="-25000" dirty="0" err="1"/>
              <a:t>in</a:t>
            </a:r>
            <a:r>
              <a:rPr lang="en-US" dirty="0"/>
              <a:t>=[[E/X</a:t>
            </a:r>
            <a:r>
              <a:rPr lang="en-US" baseline="-25000" dirty="0"/>
              <a:t>i1</a:t>
            </a:r>
            <a:r>
              <a:rPr lang="en-US" dirty="0"/>
              <a:t>]/X</a:t>
            </a:r>
            <a:r>
              <a:rPr lang="en-US" baseline="-25000" dirty="0"/>
              <a:t>i2</a:t>
            </a:r>
            <a:r>
              <a:rPr lang="en-US" dirty="0"/>
              <a:t>]…]/</a:t>
            </a:r>
            <a:r>
              <a:rPr lang="en-US" dirty="0" err="1"/>
              <a:t>Xi</a:t>
            </a:r>
            <a:r>
              <a:rPr lang="en-US" baseline="-25000" dirty="0" err="1"/>
              <a:t>n</a:t>
            </a:r>
            <a:r>
              <a:rPr lang="en-US" baseline="-25000" dirty="0"/>
              <a:t> </a:t>
            </a:r>
            <a:endParaRPr lang="en-US" dirty="0"/>
          </a:p>
          <a:p>
            <a:r>
              <a:rPr lang="en-US" b="1" dirty="0"/>
              <a:t>P6.</a:t>
            </a:r>
            <a:r>
              <a:rPr lang="en-US" dirty="0"/>
              <a:t> E</a:t>
            </a:r>
            <a:r>
              <a:rPr lang="en-US" baseline="30000" dirty="0"/>
              <a:t>*</a:t>
            </a:r>
            <a:r>
              <a:rPr lang="en-US" dirty="0"/>
              <a:t>/Xi  = (E/X</a:t>
            </a:r>
            <a:r>
              <a:rPr lang="en-US" baseline="-25000" dirty="0"/>
              <a:t>i</a:t>
            </a:r>
            <a:r>
              <a:rPr lang="en-US" dirty="0"/>
              <a:t>)E</a:t>
            </a:r>
            <a:r>
              <a:rPr lang="en-US" baseline="30000" dirty="0"/>
              <a:t>*</a:t>
            </a:r>
            <a:endParaRPr lang="en-US" dirty="0"/>
          </a:p>
          <a:p>
            <a:r>
              <a:rPr lang="en-US" b="1" dirty="0"/>
              <a:t>P7. </a:t>
            </a:r>
            <a:r>
              <a:rPr lang="en-US" dirty="0"/>
              <a:t>E/e  = E</a:t>
            </a:r>
          </a:p>
          <a:p>
            <a:r>
              <a:rPr lang="en-US" b="1" dirty="0"/>
              <a:t>P8. </a:t>
            </a:r>
            <a:r>
              <a:rPr lang="en-US" dirty="0"/>
              <a:t>(E</a:t>
            </a:r>
            <a:r>
              <a:rPr lang="en-US" baseline="-25000" dirty="0"/>
              <a:t>1</a:t>
            </a:r>
            <a:r>
              <a:rPr lang="en-US" dirty="0"/>
              <a:t> ∩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 (E</a:t>
            </a:r>
            <a:r>
              <a:rPr lang="en-US" baseline="-25000" dirty="0"/>
              <a:t>2</a:t>
            </a:r>
            <a:r>
              <a:rPr lang="en-US" dirty="0"/>
              <a:t>/X</a:t>
            </a:r>
            <a:r>
              <a:rPr lang="en-US" baseline="-25000" dirty="0"/>
              <a:t>i</a:t>
            </a:r>
            <a:r>
              <a:rPr lang="en-US" dirty="0"/>
              <a:t>)</a:t>
            </a:r>
          </a:p>
          <a:p>
            <a:r>
              <a:rPr lang="en-US" b="1" dirty="0"/>
              <a:t>P9.  </a:t>
            </a:r>
            <a:r>
              <a:rPr lang="en-US" dirty="0"/>
              <a:t>(-E)/X</a:t>
            </a:r>
            <a:r>
              <a:rPr lang="en-US" baseline="-25000" dirty="0"/>
              <a:t>i</a:t>
            </a:r>
            <a:r>
              <a:rPr lang="en-US" dirty="0"/>
              <a:t> = -(E/X</a:t>
            </a:r>
            <a:r>
              <a:rPr lang="en-US" baseline="-25000" dirty="0"/>
              <a:t>i</a:t>
            </a:r>
            <a:r>
              <a:rPr lang="en-US" dirty="0"/>
              <a:t>)</a:t>
            </a:r>
            <a:r>
              <a:rPr lang="en-US" b="1" dirty="0"/>
              <a:t> </a:t>
            </a:r>
            <a:endParaRPr lang="en-US" dirty="0"/>
          </a:p>
          <a:p>
            <a:r>
              <a:rPr lang="en-US" b="1" dirty="0">
                <a:solidFill>
                  <a:srgbClr val="FF0000"/>
                </a:solidFill>
                <a:effectLst>
                  <a:outerShdw blurRad="38100" dist="38100" dir="2700000" algn="tl">
                    <a:srgbClr val="000000">
                      <a:alpha val="43137"/>
                    </a:srgbClr>
                  </a:outerShdw>
                </a:effectLst>
              </a:rPr>
              <a:t>P10. </a:t>
            </a:r>
            <a:r>
              <a:rPr lang="en-US" dirty="0">
                <a:solidFill>
                  <a:srgbClr val="FF0000"/>
                </a:solidFill>
                <a:effectLst>
                  <a:outerShdw blurRad="38100" dist="38100" dir="2700000" algn="tl">
                    <a:srgbClr val="000000">
                      <a:alpha val="43137"/>
                    </a:srgbClr>
                  </a:outerShdw>
                </a:effectLst>
              </a:rPr>
              <a:t>(E</a:t>
            </a:r>
            <a:r>
              <a:rPr lang="en-US" baseline="-25000" dirty="0">
                <a:solidFill>
                  <a:srgbClr val="FF0000"/>
                </a:solidFill>
                <a:effectLst>
                  <a:outerShdw blurRad="38100" dist="38100" dir="2700000" algn="tl">
                    <a:srgbClr val="000000">
                      <a:alpha val="43137"/>
                    </a:srgbClr>
                  </a:outerShdw>
                </a:effectLst>
              </a:rPr>
              <a:t>1</a:t>
            </a:r>
            <a:r>
              <a:rPr lang="en-US" dirty="0">
                <a:solidFill>
                  <a:srgbClr val="FF0000"/>
                </a:solidFill>
                <a:effectLst>
                  <a:outerShdw blurRad="38100" dist="38100" dir="2700000" algn="tl">
                    <a:srgbClr val="000000">
                      <a:alpha val="43137"/>
                    </a:srgbClr>
                  </a:outerShdw>
                </a:effectLst>
              </a:rPr>
              <a:t> max E</a:t>
            </a:r>
            <a:r>
              <a:rPr lang="en-US" baseline="-25000" dirty="0">
                <a:solidFill>
                  <a:srgbClr val="FF0000"/>
                </a:solidFill>
                <a:effectLst>
                  <a:outerShdw blurRad="38100" dist="38100" dir="2700000" algn="tl">
                    <a:srgbClr val="000000">
                      <a:alpha val="43137"/>
                    </a:srgbClr>
                  </a:outerShdw>
                </a:effectLst>
              </a:rPr>
              <a:t>2</a:t>
            </a:r>
            <a:r>
              <a:rPr lang="en-US" dirty="0">
                <a:solidFill>
                  <a:srgbClr val="FF0000"/>
                </a:solidFill>
                <a:effectLst>
                  <a:outerShdw blurRad="38100" dist="38100" dir="2700000" algn="tl">
                    <a:srgbClr val="000000">
                      <a:alpha val="43137"/>
                    </a:srgbClr>
                  </a:outerShdw>
                </a:effectLst>
              </a:rPr>
              <a:t>)/X</a:t>
            </a:r>
            <a:r>
              <a:rPr lang="en-US" baseline="-25000" dirty="0">
                <a:solidFill>
                  <a:srgbClr val="FF0000"/>
                </a:solidFill>
                <a:effectLst>
                  <a:outerShdw blurRad="38100" dist="38100" dir="2700000" algn="tl">
                    <a:srgbClr val="000000">
                      <a:alpha val="43137"/>
                    </a:srgbClr>
                  </a:outerShdw>
                </a:effectLst>
              </a:rPr>
              <a:t>i  </a:t>
            </a:r>
            <a:r>
              <a:rPr lang="en-US" dirty="0">
                <a:solidFill>
                  <a:srgbClr val="FF0000"/>
                </a:solidFill>
                <a:effectLst>
                  <a:outerShdw blurRad="38100" dist="38100" dir="2700000" algn="tl">
                    <a:srgbClr val="000000">
                      <a:alpha val="43137"/>
                    </a:srgbClr>
                  </a:outerShdw>
                </a:effectLst>
              </a:rPr>
              <a:t>=  (E</a:t>
            </a:r>
            <a:r>
              <a:rPr lang="en-US" baseline="-25000" dirty="0">
                <a:solidFill>
                  <a:srgbClr val="FF0000"/>
                </a:solidFill>
                <a:effectLst>
                  <a:outerShdw blurRad="38100" dist="38100" dir="2700000" algn="tl">
                    <a:srgbClr val="000000">
                      <a:alpha val="43137"/>
                    </a:srgbClr>
                  </a:outerShdw>
                </a:effectLst>
              </a:rPr>
              <a:t>1</a:t>
            </a:r>
            <a:r>
              <a:rPr lang="en-US" dirty="0">
                <a:solidFill>
                  <a:srgbClr val="FF0000"/>
                </a:solidFill>
                <a:effectLst>
                  <a:outerShdw blurRad="38100" dist="38100" dir="2700000" algn="tl">
                    <a:srgbClr val="000000">
                      <a:alpha val="43137"/>
                    </a:srgbClr>
                  </a:outerShdw>
                </a:effectLst>
              </a:rPr>
              <a:t>/X</a:t>
            </a:r>
            <a:r>
              <a:rPr lang="en-US" baseline="-25000" dirty="0">
                <a:solidFill>
                  <a:srgbClr val="FF0000"/>
                </a:solidFill>
                <a:effectLst>
                  <a:outerShdw blurRad="38100" dist="38100" dir="2700000" algn="tl">
                    <a:srgbClr val="000000">
                      <a:alpha val="43137"/>
                    </a:srgbClr>
                  </a:outerShdw>
                </a:effectLst>
              </a:rPr>
              <a:t>i</a:t>
            </a:r>
            <a:r>
              <a:rPr lang="en-US" dirty="0">
                <a:solidFill>
                  <a:srgbClr val="FF0000"/>
                </a:solidFill>
                <a:effectLst>
                  <a:outerShdw blurRad="38100" dist="38100" dir="2700000" algn="tl">
                    <a:srgbClr val="000000">
                      <a:alpha val="43137"/>
                    </a:srgbClr>
                  </a:outerShdw>
                </a:effectLst>
              </a:rPr>
              <a:t>) max (E</a:t>
            </a:r>
            <a:r>
              <a:rPr lang="en-US" baseline="-25000" dirty="0">
                <a:solidFill>
                  <a:srgbClr val="FF0000"/>
                </a:solidFill>
                <a:effectLst>
                  <a:outerShdw blurRad="38100" dist="38100" dir="2700000" algn="tl">
                    <a:srgbClr val="000000">
                      <a:alpha val="43137"/>
                    </a:srgbClr>
                  </a:outerShdw>
                </a:effectLst>
              </a:rPr>
              <a:t>2</a:t>
            </a:r>
            <a:r>
              <a:rPr lang="en-US" dirty="0">
                <a:solidFill>
                  <a:srgbClr val="FF0000"/>
                </a:solidFill>
                <a:effectLst>
                  <a:outerShdw blurRad="38100" dist="38100" dir="2700000" algn="tl">
                    <a:srgbClr val="000000">
                      <a:alpha val="43137"/>
                    </a:srgbClr>
                  </a:outerShdw>
                </a:effectLst>
              </a:rPr>
              <a:t>/X</a:t>
            </a:r>
            <a:r>
              <a:rPr lang="en-US" baseline="-25000" dirty="0">
                <a:solidFill>
                  <a:srgbClr val="FF0000"/>
                </a:solidFill>
                <a:effectLst>
                  <a:outerShdw blurRad="38100" dist="38100" dir="2700000" algn="tl">
                    <a:srgbClr val="000000">
                      <a:alpha val="43137"/>
                    </a:srgbClr>
                  </a:outerShdw>
                </a:effectLst>
              </a:rPr>
              <a:t>i</a:t>
            </a:r>
            <a:r>
              <a:rPr lang="en-US" dirty="0">
                <a:solidFill>
                  <a:srgbClr val="FF0000"/>
                </a:solidFill>
                <a:effectLst>
                  <a:outerShdw blurRad="38100" dist="38100" dir="2700000" algn="tl">
                    <a:srgbClr val="000000">
                      <a:alpha val="43137"/>
                    </a:srgbClr>
                  </a:outerShdw>
                </a:effectLst>
              </a:rPr>
              <a:t>)</a:t>
            </a:r>
          </a:p>
          <a:p>
            <a:r>
              <a:rPr lang="en-US" dirty="0"/>
              <a:t>In our system there are many other rules similar to rule P10 for </a:t>
            </a:r>
            <a:r>
              <a:rPr lang="en-US" dirty="0">
                <a:solidFill>
                  <a:srgbClr val="FF0000"/>
                </a:solidFill>
              </a:rPr>
              <a:t>MIN, MAX </a:t>
            </a:r>
            <a:r>
              <a:rPr lang="en-US" dirty="0"/>
              <a:t>and other </a:t>
            </a:r>
            <a:r>
              <a:rPr lang="en-US" b="1" dirty="0">
                <a:solidFill>
                  <a:srgbClr val="00B0F0"/>
                </a:solidFill>
              </a:rPr>
              <a:t>MV operators</a:t>
            </a:r>
            <a:r>
              <a:rPr lang="en-US" dirty="0"/>
              <a:t>. </a:t>
            </a:r>
            <a:endParaRPr lang="en-US" dirty="0" smtClean="0"/>
          </a:p>
          <a:p>
            <a:r>
              <a:rPr lang="en-US" dirty="0" smtClean="0"/>
              <a:t>There </a:t>
            </a:r>
            <a:r>
              <a:rPr lang="en-US" dirty="0"/>
              <a:t>are many rules similar to P9 for literals and rules similar to P8, P2, P6 </a:t>
            </a:r>
            <a:r>
              <a:rPr lang="en-US" dirty="0" smtClean="0"/>
              <a:t>and P4 for probabilistic variants of operators ∩,∪,</a:t>
            </a:r>
            <a:r>
              <a:rPr lang="en-US" baseline="30000" dirty="0" smtClean="0"/>
              <a:t> </a:t>
            </a:r>
            <a:r>
              <a:rPr lang="en-US" dirty="0" smtClean="0"/>
              <a:t>and concatenation, respectively</a:t>
            </a:r>
            <a:endParaRPr lang="en-US" dirty="0"/>
          </a:p>
        </p:txBody>
      </p:sp>
    </p:spTree>
    <p:extLst>
      <p:ext uri="{BB962C8B-B14F-4D97-AF65-F5344CB8AC3E}">
        <p14:creationId xmlns:p14="http://schemas.microsoft.com/office/powerpoint/2010/main" val="8829688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958755"/>
          </a:xfrm>
          <a:solidFill>
            <a:srgbClr val="FFFF00"/>
          </a:solidFill>
        </p:spPr>
        <p:txBody>
          <a:bodyPr>
            <a:normAutofit/>
          </a:bodyPr>
          <a:lstStyle/>
          <a:p>
            <a:r>
              <a:rPr lang="en-US" dirty="0" smtClean="0"/>
              <a:t>Derivation rules for Event Expressions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a:t>Observe, that the machine realized according to these rules can be realized both as an acceptor and as a generator. </a:t>
            </a:r>
            <a:endParaRPr lang="en-US" dirty="0" smtClean="0"/>
          </a:p>
          <a:p>
            <a:endParaRPr lang="en-US" dirty="0"/>
          </a:p>
          <a:p>
            <a:r>
              <a:rPr lang="en-US" dirty="0" smtClean="0"/>
              <a:t>The </a:t>
            </a:r>
            <a:r>
              <a:rPr lang="en-US" dirty="0"/>
              <a:t>derivation-based system can include many other rules similar to rule P10 for MIN, MODSUM and other MV/fuzzy/arithmetic/time operators. For instance:</a:t>
            </a:r>
          </a:p>
          <a:p>
            <a:r>
              <a:rPr lang="en-US" b="1" dirty="0"/>
              <a:t>P10. </a:t>
            </a:r>
            <a:r>
              <a:rPr lang="en-US" dirty="0"/>
              <a:t>(E</a:t>
            </a:r>
            <a:r>
              <a:rPr lang="en-US" baseline="-25000" dirty="0"/>
              <a:t>1</a:t>
            </a:r>
            <a:r>
              <a:rPr lang="en-US" dirty="0"/>
              <a:t> max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max (E</a:t>
            </a:r>
            <a:r>
              <a:rPr lang="en-US" baseline="-25000" dirty="0"/>
              <a:t>2</a:t>
            </a:r>
            <a:r>
              <a:rPr lang="en-US" dirty="0"/>
              <a:t>/X</a:t>
            </a:r>
            <a:r>
              <a:rPr lang="en-US" baseline="-25000" dirty="0"/>
              <a:t>i</a:t>
            </a:r>
            <a:r>
              <a:rPr lang="en-US" dirty="0"/>
              <a:t>)</a:t>
            </a:r>
          </a:p>
          <a:p>
            <a:r>
              <a:rPr lang="en-US" b="1" dirty="0" smtClean="0"/>
              <a:t>P10A</a:t>
            </a:r>
            <a:r>
              <a:rPr lang="en-US" b="1" dirty="0"/>
              <a:t>. </a:t>
            </a:r>
            <a:r>
              <a:rPr lang="en-US" dirty="0"/>
              <a:t>(E</a:t>
            </a:r>
            <a:r>
              <a:rPr lang="en-US" baseline="-25000" dirty="0"/>
              <a:t>1</a:t>
            </a:r>
            <a:r>
              <a:rPr lang="en-US" dirty="0"/>
              <a:t> min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min (E</a:t>
            </a:r>
            <a:r>
              <a:rPr lang="en-US" baseline="-25000" dirty="0"/>
              <a:t>2</a:t>
            </a:r>
            <a:r>
              <a:rPr lang="en-US" dirty="0"/>
              <a:t>/X</a:t>
            </a:r>
            <a:r>
              <a:rPr lang="en-US" baseline="-25000" dirty="0"/>
              <a:t>i</a:t>
            </a:r>
            <a:r>
              <a:rPr lang="en-US" dirty="0"/>
              <a:t>)</a:t>
            </a:r>
          </a:p>
          <a:p>
            <a:r>
              <a:rPr lang="en-US" b="1" dirty="0"/>
              <a:t>P10B. </a:t>
            </a:r>
            <a:r>
              <a:rPr lang="en-US" dirty="0"/>
              <a:t>(E</a:t>
            </a:r>
            <a:r>
              <a:rPr lang="en-US" baseline="-25000" dirty="0"/>
              <a:t>1</a:t>
            </a:r>
            <a:r>
              <a:rPr lang="en-US" dirty="0"/>
              <a:t> </a:t>
            </a:r>
            <a:r>
              <a:rPr lang="en-US" dirty="0" err="1"/>
              <a:t>trunc</a:t>
            </a:r>
            <a:r>
              <a:rPr lang="en-US" dirty="0"/>
              <a:t>-sum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a:t>
            </a:r>
            <a:r>
              <a:rPr lang="en-US" dirty="0" err="1"/>
              <a:t>trunc</a:t>
            </a:r>
            <a:r>
              <a:rPr lang="en-US" dirty="0"/>
              <a:t>-sum (E</a:t>
            </a:r>
            <a:r>
              <a:rPr lang="en-US" baseline="-25000" dirty="0"/>
              <a:t>2</a:t>
            </a:r>
            <a:r>
              <a:rPr lang="en-US" dirty="0"/>
              <a:t>/X</a:t>
            </a:r>
            <a:r>
              <a:rPr lang="en-US" baseline="-25000" dirty="0"/>
              <a:t>i</a:t>
            </a:r>
            <a:r>
              <a:rPr lang="en-US" dirty="0"/>
              <a:t>)</a:t>
            </a:r>
          </a:p>
          <a:p>
            <a:r>
              <a:rPr lang="en-US" b="1" dirty="0"/>
              <a:t>P10C. </a:t>
            </a:r>
            <a:r>
              <a:rPr lang="en-US" dirty="0"/>
              <a:t>(E</a:t>
            </a:r>
            <a:r>
              <a:rPr lang="en-US" baseline="-25000" dirty="0"/>
              <a:t>1</a:t>
            </a:r>
            <a:r>
              <a:rPr lang="en-US" dirty="0"/>
              <a:t> parallel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par (E</a:t>
            </a:r>
            <a:r>
              <a:rPr lang="en-US" baseline="-25000" dirty="0"/>
              <a:t>2</a:t>
            </a:r>
            <a:r>
              <a:rPr lang="en-US" dirty="0"/>
              <a:t>/X</a:t>
            </a:r>
            <a:r>
              <a:rPr lang="en-US" baseline="-25000" dirty="0"/>
              <a:t>i</a:t>
            </a:r>
            <a:r>
              <a:rPr lang="en-US" dirty="0"/>
              <a:t>)</a:t>
            </a:r>
          </a:p>
          <a:p>
            <a:r>
              <a:rPr lang="en-US" b="1" dirty="0"/>
              <a:t>P10D. </a:t>
            </a:r>
            <a:r>
              <a:rPr lang="en-US" dirty="0"/>
              <a:t>(E</a:t>
            </a:r>
            <a:r>
              <a:rPr lang="en-US" baseline="-25000" dirty="0"/>
              <a:t>1</a:t>
            </a:r>
            <a:r>
              <a:rPr lang="en-US" dirty="0"/>
              <a:t> mod-add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mod-add (E</a:t>
            </a:r>
            <a:r>
              <a:rPr lang="en-US" baseline="-25000" dirty="0"/>
              <a:t>2</a:t>
            </a:r>
            <a:r>
              <a:rPr lang="en-US" dirty="0"/>
              <a:t>/X</a:t>
            </a:r>
            <a:r>
              <a:rPr lang="en-US" baseline="-25000" dirty="0"/>
              <a:t>i</a:t>
            </a:r>
            <a:r>
              <a:rPr lang="en-US" dirty="0"/>
              <a:t>)</a:t>
            </a:r>
          </a:p>
          <a:p>
            <a:r>
              <a:rPr lang="en-US" b="1" dirty="0"/>
              <a:t>P10E. </a:t>
            </a:r>
            <a:r>
              <a:rPr lang="en-US" dirty="0"/>
              <a:t>(E</a:t>
            </a:r>
            <a:r>
              <a:rPr lang="en-US" baseline="-25000" dirty="0"/>
              <a:t>1</a:t>
            </a:r>
            <a:r>
              <a:rPr lang="en-US" dirty="0"/>
              <a:t> div E</a:t>
            </a:r>
            <a:r>
              <a:rPr lang="en-US" baseline="-25000" dirty="0"/>
              <a:t>2</a:t>
            </a:r>
            <a:r>
              <a:rPr lang="en-US" dirty="0"/>
              <a:t>)/X</a:t>
            </a:r>
            <a:r>
              <a:rPr lang="en-US" baseline="-25000" dirty="0"/>
              <a:t>i  </a:t>
            </a:r>
            <a:r>
              <a:rPr lang="en-US" dirty="0"/>
              <a:t>=  (E</a:t>
            </a:r>
            <a:r>
              <a:rPr lang="en-US" baseline="-25000" dirty="0"/>
              <a:t>1</a:t>
            </a:r>
            <a:r>
              <a:rPr lang="en-US" dirty="0"/>
              <a:t>/X</a:t>
            </a:r>
            <a:r>
              <a:rPr lang="en-US" baseline="-25000" dirty="0"/>
              <a:t>i</a:t>
            </a:r>
            <a:r>
              <a:rPr lang="en-US" dirty="0"/>
              <a:t>) div (E</a:t>
            </a:r>
            <a:r>
              <a:rPr lang="en-US" baseline="-25000" dirty="0"/>
              <a:t>2</a:t>
            </a:r>
            <a:r>
              <a:rPr lang="en-US" dirty="0"/>
              <a:t>/X</a:t>
            </a:r>
            <a:r>
              <a:rPr lang="en-US" baseline="-25000" dirty="0"/>
              <a:t>i</a:t>
            </a:r>
            <a:r>
              <a:rPr lang="en-US" dirty="0" smtClean="0"/>
              <a:t>)</a:t>
            </a:r>
          </a:p>
          <a:p>
            <a:pPr marL="0" indent="0">
              <a:buNone/>
            </a:pPr>
            <a:endParaRPr lang="en-US" dirty="0" smtClean="0"/>
          </a:p>
          <a:p>
            <a:pPr marL="0" indent="0">
              <a:buNone/>
            </a:pPr>
            <a:r>
              <a:rPr lang="en-US" dirty="0" smtClean="0"/>
              <a:t>There are many rules similar to P9 for literals and rules similar to P8, P2, P6 and P4 for probabilistic variants of operators ∩,∪,</a:t>
            </a:r>
            <a:r>
              <a:rPr lang="en-US" baseline="30000" dirty="0" smtClean="0"/>
              <a:t> </a:t>
            </a:r>
            <a:r>
              <a:rPr lang="en-US" dirty="0" smtClean="0"/>
              <a:t>and concatenation, respectively (their meaning has been explained in section 3).</a:t>
            </a:r>
            <a:r>
              <a:rPr lang="en-US" baseline="30000" dirty="0" smtClean="0"/>
              <a:t>  </a:t>
            </a:r>
          </a:p>
          <a:p>
            <a:endParaRPr lang="en-US" dirty="0"/>
          </a:p>
          <a:p>
            <a:endParaRPr lang="en-US" dirty="0"/>
          </a:p>
        </p:txBody>
      </p:sp>
    </p:spTree>
    <p:extLst>
      <p:ext uri="{BB962C8B-B14F-4D97-AF65-F5344CB8AC3E}">
        <p14:creationId xmlns:p14="http://schemas.microsoft.com/office/powerpoint/2010/main" val="4123242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noAutofit/>
          </a:bodyPr>
          <a:lstStyle/>
          <a:p>
            <a:r>
              <a:rPr lang="en-US" sz="7200" b="1" dirty="0" smtClean="0">
                <a:solidFill>
                  <a:srgbClr val="FF0000"/>
                </a:solidFill>
                <a:effectLst>
                  <a:outerShdw blurRad="38100" dist="38100" dir="2700000" algn="tl">
                    <a:srgbClr val="000000">
                      <a:alpha val="43137"/>
                    </a:srgbClr>
                  </a:outerShdw>
                </a:effectLst>
              </a:rPr>
              <a:t>Verification of Motions</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4800600"/>
          </a:xfrm>
        </p:spPr>
        <p:txBody>
          <a:bodyPr>
            <a:normAutofit fontScale="85000" lnSpcReduction="20000"/>
          </a:bodyPr>
          <a:lstStyle/>
          <a:p>
            <a:r>
              <a:rPr lang="en-US" dirty="0" smtClean="0"/>
              <a:t>A </a:t>
            </a:r>
            <a:r>
              <a:rPr lang="en-US" dirty="0"/>
              <a:t>PEG verification </a:t>
            </a:r>
            <a:r>
              <a:rPr lang="en-US" dirty="0" smtClean="0"/>
              <a:t>is </a:t>
            </a:r>
            <a:r>
              <a:rPr lang="en-US" dirty="0"/>
              <a:t>similar to the reachability </a:t>
            </a:r>
            <a:r>
              <a:rPr lang="en-US" dirty="0" smtClean="0"/>
              <a:t>analysis</a:t>
            </a:r>
          </a:p>
          <a:p>
            <a:endParaRPr lang="en-US" dirty="0"/>
          </a:p>
          <a:p>
            <a:r>
              <a:rPr lang="en-US" dirty="0" smtClean="0"/>
              <a:t>It </a:t>
            </a:r>
            <a:r>
              <a:rPr lang="en-US" dirty="0"/>
              <a:t>allows finding all NFA node labels that are included in the same final DFA state set (nodes executed in the same moment). </a:t>
            </a:r>
            <a:endParaRPr lang="en-US" dirty="0" smtClean="0"/>
          </a:p>
          <a:p>
            <a:endParaRPr lang="en-US" dirty="0"/>
          </a:p>
          <a:p>
            <a:r>
              <a:rPr lang="en-US" dirty="0" smtClean="0"/>
              <a:t>A </a:t>
            </a:r>
            <a:r>
              <a:rPr lang="en-US" dirty="0"/>
              <a:t>contradiction is found if some symbols, states or outputs that should not exist in parallel, exist together in one DFA node. </a:t>
            </a:r>
            <a:endParaRPr lang="en-US" dirty="0" smtClean="0"/>
          </a:p>
          <a:p>
            <a:endParaRPr lang="en-US" dirty="0"/>
          </a:p>
          <a:p>
            <a:r>
              <a:rPr lang="en-US" dirty="0" smtClean="0"/>
              <a:t>If </a:t>
            </a:r>
            <a:r>
              <a:rPr lang="en-US" dirty="0"/>
              <a:t>such a contradiction is found, the user has to modify the initial PEG specification and repeat the procedure.</a:t>
            </a:r>
          </a:p>
          <a:p>
            <a:endParaRPr lang="en-US" dirty="0"/>
          </a:p>
        </p:txBody>
      </p:sp>
    </p:spTree>
    <p:extLst>
      <p:ext uri="{BB962C8B-B14F-4D97-AF65-F5344CB8AC3E}">
        <p14:creationId xmlns:p14="http://schemas.microsoft.com/office/powerpoint/2010/main" val="1708028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5"/>
            <a:ext cx="9144000" cy="1143000"/>
          </a:xfrm>
        </p:spPr>
        <p:txBody>
          <a:bodyPr>
            <a:normAutofit/>
          </a:bodyPr>
          <a:lstStyle/>
          <a:p>
            <a:r>
              <a:rPr lang="en-US" sz="6000" b="1" dirty="0" smtClean="0">
                <a:solidFill>
                  <a:srgbClr val="FF0000"/>
                </a:solidFill>
                <a:effectLst>
                  <a:outerShdw blurRad="38100" dist="38100" dir="2700000" algn="tl">
                    <a:srgbClr val="000000">
                      <a:alpha val="43137"/>
                    </a:srgbClr>
                  </a:outerShdw>
                </a:effectLst>
              </a:rPr>
              <a:t>Creating safe behaviors</a:t>
            </a:r>
            <a:endParaRPr lang="en-US"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005051" y="1600200"/>
            <a:ext cx="5152698" cy="584775"/>
          </a:xfrm>
          <a:prstGeom prst="rect">
            <a:avLst/>
          </a:prstGeom>
          <a:solidFill>
            <a:schemeClr val="bg2"/>
          </a:solidFill>
        </p:spPr>
        <p:txBody>
          <a:bodyPr wrap="square" rtlCol="0">
            <a:spAutoFit/>
          </a:bodyPr>
          <a:lstStyle/>
          <a:p>
            <a:r>
              <a:rPr lang="en-US" sz="3200" dirty="0" smtClean="0"/>
              <a:t>Dancing waltz = b</a:t>
            </a:r>
            <a:r>
              <a:rPr lang="en-US" sz="3200" baseline="30000" dirty="0" smtClean="0"/>
              <a:t> *</a:t>
            </a:r>
            <a:r>
              <a:rPr lang="en-US" sz="3200" dirty="0" smtClean="0"/>
              <a:t> </a:t>
            </a:r>
            <a:r>
              <a:rPr lang="en-US" sz="3200" dirty="0"/>
              <a:t>c</a:t>
            </a:r>
            <a:r>
              <a:rPr lang="en-US" sz="3200" baseline="30000" dirty="0"/>
              <a:t> </a:t>
            </a:r>
            <a:r>
              <a:rPr lang="en-US" sz="3200" baseline="30000" dirty="0" smtClean="0"/>
              <a:t>*</a:t>
            </a:r>
            <a:r>
              <a:rPr lang="en-US" sz="3200" dirty="0" smtClean="0"/>
              <a:t> a</a:t>
            </a:r>
            <a:r>
              <a:rPr lang="en-US" sz="3200" baseline="30000" dirty="0" smtClean="0"/>
              <a:t> *</a:t>
            </a:r>
            <a:r>
              <a:rPr lang="en-US" sz="3200" dirty="0" smtClean="0"/>
              <a:t> d</a:t>
            </a:r>
            <a:r>
              <a:rPr lang="en-US" sz="3200" baseline="30000" dirty="0" smtClean="0"/>
              <a:t> *</a:t>
            </a:r>
            <a:endParaRPr lang="en-US" sz="3200" baseline="30000" dirty="0"/>
          </a:p>
        </p:txBody>
      </p:sp>
      <p:sp>
        <p:nvSpPr>
          <p:cNvPr id="24" name="TextBox 23"/>
          <p:cNvSpPr txBox="1"/>
          <p:nvPr/>
        </p:nvSpPr>
        <p:spPr>
          <a:xfrm>
            <a:off x="1005051" y="2590800"/>
            <a:ext cx="5624348" cy="584775"/>
          </a:xfrm>
          <a:prstGeom prst="rect">
            <a:avLst/>
          </a:prstGeom>
          <a:solidFill>
            <a:schemeClr val="bg2"/>
          </a:solidFill>
        </p:spPr>
        <p:txBody>
          <a:bodyPr wrap="square" rtlCol="0">
            <a:spAutoFit/>
          </a:bodyPr>
          <a:lstStyle/>
          <a:p>
            <a:r>
              <a:rPr lang="en-US" sz="3200" dirty="0" smtClean="0"/>
              <a:t>Narrow corridor = Right</a:t>
            </a:r>
            <a:r>
              <a:rPr lang="en-US" sz="3200" baseline="30000" dirty="0" smtClean="0"/>
              <a:t> 10</a:t>
            </a:r>
            <a:endParaRPr lang="en-US" sz="3200" baseline="30000" dirty="0"/>
          </a:p>
        </p:txBody>
      </p:sp>
      <p:sp>
        <p:nvSpPr>
          <p:cNvPr id="25" name="TextBox 24"/>
          <p:cNvSpPr txBox="1"/>
          <p:nvPr/>
        </p:nvSpPr>
        <p:spPr>
          <a:xfrm>
            <a:off x="1005050" y="3581400"/>
            <a:ext cx="6462550" cy="1897955"/>
          </a:xfrm>
          <a:prstGeom prst="rect">
            <a:avLst/>
          </a:prstGeom>
          <a:solidFill>
            <a:schemeClr val="bg2"/>
          </a:solidFill>
        </p:spPr>
        <p:txBody>
          <a:bodyPr wrap="square" rtlCol="0">
            <a:spAutoFit/>
          </a:bodyPr>
          <a:lstStyle/>
          <a:p>
            <a:r>
              <a:rPr lang="en-US" sz="3200" dirty="0" smtClean="0"/>
              <a:t>Dancing waltz in narrow corridor = (b</a:t>
            </a:r>
            <a:r>
              <a:rPr lang="en-US" sz="3200" baseline="30000" dirty="0" smtClean="0"/>
              <a:t> *</a:t>
            </a:r>
            <a:r>
              <a:rPr lang="en-US" sz="3200" dirty="0" smtClean="0"/>
              <a:t> </a:t>
            </a:r>
            <a:r>
              <a:rPr lang="en-US" sz="3200" dirty="0"/>
              <a:t>c</a:t>
            </a:r>
            <a:r>
              <a:rPr lang="en-US" sz="3200" baseline="30000" dirty="0"/>
              <a:t> </a:t>
            </a:r>
            <a:r>
              <a:rPr lang="en-US" sz="3200" baseline="30000" dirty="0" smtClean="0"/>
              <a:t>*</a:t>
            </a:r>
            <a:r>
              <a:rPr lang="en-US" sz="3200" dirty="0" smtClean="0"/>
              <a:t> a</a:t>
            </a:r>
            <a:r>
              <a:rPr lang="en-US" sz="3200" baseline="30000" dirty="0" smtClean="0"/>
              <a:t> *</a:t>
            </a:r>
            <a:r>
              <a:rPr lang="en-US" sz="3200" dirty="0" smtClean="0"/>
              <a:t> d</a:t>
            </a:r>
            <a:r>
              <a:rPr lang="en-US" sz="3200" baseline="30000" dirty="0" smtClean="0"/>
              <a:t> *</a:t>
            </a:r>
            <a:r>
              <a:rPr lang="en-US" sz="3200" dirty="0" smtClean="0"/>
              <a:t>) </a:t>
            </a:r>
            <a:r>
              <a:rPr lang="en-US" sz="3200" dirty="0" smtClean="0">
                <a:sym typeface="Symbol"/>
              </a:rPr>
              <a:t> </a:t>
            </a:r>
            <a:r>
              <a:rPr lang="en-US" sz="3200" dirty="0"/>
              <a:t>Right</a:t>
            </a:r>
            <a:r>
              <a:rPr lang="en-US" sz="3200" baseline="30000" dirty="0"/>
              <a:t> 10</a:t>
            </a:r>
          </a:p>
          <a:p>
            <a:endParaRPr lang="en-US" sz="3200" baseline="30000" dirty="0"/>
          </a:p>
          <a:p>
            <a:r>
              <a:rPr lang="en-US" sz="3200" dirty="0" smtClean="0">
                <a:sym typeface="Symbol"/>
              </a:rPr>
              <a:t> </a:t>
            </a:r>
            <a:endParaRPr lang="en-US" sz="3200" dirty="0"/>
          </a:p>
        </p:txBody>
      </p:sp>
    </p:spTree>
    <p:extLst>
      <p:ext uri="{BB962C8B-B14F-4D97-AF65-F5344CB8AC3E}">
        <p14:creationId xmlns:p14="http://schemas.microsoft.com/office/powerpoint/2010/main" val="31198925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5"/>
            <a:ext cx="9144000" cy="1143000"/>
          </a:xfrm>
        </p:spPr>
        <p:txBody>
          <a:bodyPr>
            <a:normAutofit/>
          </a:bodyPr>
          <a:lstStyle/>
          <a:p>
            <a:r>
              <a:rPr lang="en-US" sz="6000" b="1" dirty="0" smtClean="0">
                <a:solidFill>
                  <a:srgbClr val="FF0000"/>
                </a:solidFill>
                <a:effectLst>
                  <a:outerShdw blurRad="38100" dist="38100" dir="2700000" algn="tl">
                    <a:srgbClr val="000000">
                      <a:alpha val="43137"/>
                    </a:srgbClr>
                  </a:outerShdw>
                </a:effectLst>
              </a:rPr>
              <a:t>Creating safe behaviors</a:t>
            </a:r>
            <a:endParaRPr lang="en-US" sz="6000" b="1" dirty="0">
              <a:solidFill>
                <a:srgbClr val="FF0000"/>
              </a:solidFill>
              <a:effectLst>
                <a:outerShdw blurRad="38100" dist="38100" dir="2700000" algn="tl">
                  <a:srgbClr val="000000">
                    <a:alpha val="43137"/>
                  </a:srgbClr>
                </a:outerShdw>
              </a:effectLst>
            </a:endParaRPr>
          </a:p>
        </p:txBody>
      </p:sp>
      <p:cxnSp>
        <p:nvCxnSpPr>
          <p:cNvPr id="5" name="Straight Arrow Connector 4"/>
          <p:cNvCxnSpPr/>
          <p:nvPr/>
        </p:nvCxnSpPr>
        <p:spPr>
          <a:xfrm>
            <a:off x="1371600" y="2895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209800" y="2209800"/>
            <a:ext cx="0" cy="675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371600" y="2209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222938"/>
            <a:ext cx="0" cy="662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2895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1400" y="2209800"/>
            <a:ext cx="0" cy="675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2209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2222938"/>
            <a:ext cx="0" cy="662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91000" y="2895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29200" y="2209800"/>
            <a:ext cx="0" cy="675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191000" y="2209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2222938"/>
            <a:ext cx="0" cy="662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62600" y="2895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400800" y="2209800"/>
            <a:ext cx="0" cy="675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562600" y="2209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2222938"/>
            <a:ext cx="0" cy="662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4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Languages to describe all kinds of motions and events</a:t>
            </a:r>
            <a:endParaRPr lang="en-US" dirty="0"/>
          </a:p>
        </p:txBody>
      </p:sp>
      <p:sp>
        <p:nvSpPr>
          <p:cNvPr id="3" name="Content Placeholder 2"/>
          <p:cNvSpPr>
            <a:spLocks noGrp="1"/>
          </p:cNvSpPr>
          <p:nvPr>
            <p:ph idx="1"/>
          </p:nvPr>
        </p:nvSpPr>
        <p:spPr/>
        <p:txBody>
          <a:bodyPr/>
          <a:lstStyle/>
          <a:p>
            <a:r>
              <a:rPr lang="en-US" dirty="0" err="1" smtClean="0"/>
              <a:t>Labanotation</a:t>
            </a:r>
            <a:endParaRPr lang="en-US" dirty="0" smtClean="0"/>
          </a:p>
          <a:p>
            <a:r>
              <a:rPr lang="en-US" dirty="0" smtClean="0"/>
              <a:t>DAP </a:t>
            </a:r>
            <a:r>
              <a:rPr lang="en-US" dirty="0"/>
              <a:t>(Disney Animation Principles) and </a:t>
            </a:r>
            <a:endParaRPr lang="en-US" dirty="0" smtClean="0"/>
          </a:p>
          <a:p>
            <a:r>
              <a:rPr lang="en-US" dirty="0" smtClean="0"/>
              <a:t>CRL </a:t>
            </a:r>
            <a:r>
              <a:rPr lang="en-US" dirty="0"/>
              <a:t>(Common Robot Language) </a:t>
            </a:r>
          </a:p>
        </p:txBody>
      </p:sp>
      <p:pic>
        <p:nvPicPr>
          <p:cNvPr id="5" name="Picture 20" descr="Sonbi"/>
          <p:cNvPicPr>
            <a:picLocks noChangeAspect="1" noChangeArrowheads="1"/>
          </p:cNvPicPr>
          <p:nvPr/>
        </p:nvPicPr>
        <p:blipFill>
          <a:blip r:embed="rId2" cstate="print"/>
          <a:srcRect/>
          <a:stretch>
            <a:fillRect/>
          </a:stretch>
        </p:blipFill>
        <p:spPr bwMode="auto">
          <a:xfrm>
            <a:off x="1" y="3429000"/>
            <a:ext cx="2412574" cy="3429000"/>
          </a:xfrm>
          <a:prstGeom prst="rect">
            <a:avLst/>
          </a:prstGeom>
          <a:noFill/>
          <a:ln w="9525">
            <a:noFill/>
            <a:miter lim="800000"/>
            <a:headEnd/>
            <a:tailEnd/>
          </a:ln>
        </p:spPr>
      </p:pic>
      <p:pic>
        <p:nvPicPr>
          <p:cNvPr id="6" name="Picture 3" descr="Picture 25"/>
          <p:cNvPicPr>
            <a:picLocks noChangeAspect="1" noChangeArrowheads="1"/>
          </p:cNvPicPr>
          <p:nvPr/>
        </p:nvPicPr>
        <p:blipFill>
          <a:blip r:embed="rId3" cstate="print"/>
          <a:srcRect/>
          <a:stretch>
            <a:fillRect/>
          </a:stretch>
        </p:blipFill>
        <p:spPr>
          <a:xfrm>
            <a:off x="3505200" y="3429000"/>
            <a:ext cx="2571750" cy="3429000"/>
          </a:xfrm>
          <a:prstGeom prst="rect">
            <a:avLst/>
          </a:prstGeom>
          <a:noFill/>
        </p:spPr>
      </p:pic>
      <p:pic>
        <p:nvPicPr>
          <p:cNvPr id="7" name="Picture 6" descr="khr-1 standard stands"/>
          <p:cNvPicPr>
            <a:picLocks noChangeAspect="1" noChangeArrowheads="1"/>
          </p:cNvPicPr>
          <p:nvPr/>
        </p:nvPicPr>
        <p:blipFill>
          <a:blip r:embed="rId4" cstate="print"/>
          <a:srcRect/>
          <a:stretch>
            <a:fillRect/>
          </a:stretch>
        </p:blipFill>
        <p:spPr bwMode="auto">
          <a:xfrm>
            <a:off x="7066549" y="3124200"/>
            <a:ext cx="2101099" cy="3733800"/>
          </a:xfrm>
          <a:prstGeom prst="rect">
            <a:avLst/>
          </a:prstGeom>
          <a:noFill/>
          <a:ln w="9525">
            <a:noFill/>
            <a:miter lim="800000"/>
            <a:headEnd/>
            <a:tailEnd/>
          </a:ln>
        </p:spPr>
      </p:pic>
    </p:spTree>
    <p:extLst>
      <p:ext uri="{BB962C8B-B14F-4D97-AF65-F5344CB8AC3E}">
        <p14:creationId xmlns:p14="http://schemas.microsoft.com/office/powerpoint/2010/main" val="8555500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8001000" cy="2800767"/>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800" b="1" dirty="0" smtClean="0">
                <a:solidFill>
                  <a:srgbClr val="FF0000"/>
                </a:solidFill>
                <a:effectLst>
                  <a:outerShdw blurRad="38100" dist="38100" dir="2700000" algn="tl">
                    <a:srgbClr val="000000">
                      <a:alpha val="43137"/>
                    </a:srgbClr>
                  </a:outerShdw>
                </a:effectLst>
              </a:rPr>
              <a:t>Interaction Theatre</a:t>
            </a:r>
            <a:endParaRPr lang="en-US" sz="8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752600" y="3581400"/>
            <a:ext cx="4876800" cy="2862322"/>
          </a:xfrm>
          <a:prstGeom prst="rect">
            <a:avLst/>
          </a:prstGeom>
          <a:noFill/>
        </p:spPr>
        <p:txBody>
          <a:bodyPr wrap="square" rtlCol="0">
            <a:spAutoFit/>
          </a:bodyPr>
          <a:lstStyle/>
          <a:p>
            <a:r>
              <a:rPr lang="en-US" sz="3600" b="1" dirty="0" smtClean="0"/>
              <a:t>Actors: </a:t>
            </a:r>
            <a:r>
              <a:rPr lang="en-US" sz="3600" dirty="0" smtClean="0"/>
              <a:t>robots</a:t>
            </a:r>
          </a:p>
          <a:p>
            <a:r>
              <a:rPr lang="en-US" sz="3600" b="1" dirty="0" smtClean="0"/>
              <a:t>Directors: </a:t>
            </a:r>
            <a:r>
              <a:rPr lang="en-US" sz="3600" dirty="0" smtClean="0"/>
              <a:t>none</a:t>
            </a:r>
          </a:p>
          <a:p>
            <a:r>
              <a:rPr lang="en-US" sz="3600" b="1" dirty="0" smtClean="0"/>
              <a:t>Public: </a:t>
            </a:r>
            <a:r>
              <a:rPr lang="en-US" sz="3600" dirty="0" smtClean="0"/>
              <a:t>feedback</a:t>
            </a:r>
          </a:p>
          <a:p>
            <a:r>
              <a:rPr lang="en-US" sz="3600" b="1" dirty="0" smtClean="0"/>
              <a:t>Action: </a:t>
            </a:r>
            <a:r>
              <a:rPr lang="en-US" sz="3600" dirty="0" smtClean="0"/>
              <a:t>not fixed</a:t>
            </a:r>
          </a:p>
          <a:p>
            <a:r>
              <a:rPr lang="en-US" sz="3600" b="1" dirty="0" smtClean="0"/>
              <a:t>Example: </a:t>
            </a:r>
            <a:r>
              <a:rPr lang="en-US" sz="3600" dirty="0" err="1" smtClean="0"/>
              <a:t>Hahoe</a:t>
            </a:r>
            <a:endParaRPr lang="en-US" sz="3600" dirty="0"/>
          </a:p>
        </p:txBody>
      </p:sp>
    </p:spTree>
    <p:extLst>
      <p:ext uri="{BB962C8B-B14F-4D97-AF65-F5344CB8AC3E}">
        <p14:creationId xmlns:p14="http://schemas.microsoft.com/office/powerpoint/2010/main" val="11357814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Input text from keyboard</a:t>
            </a:r>
            <a:endParaRPr lang="en-US" sz="1400" dirty="0"/>
          </a:p>
        </p:txBody>
      </p:sp>
      <p:sp>
        <p:nvSpPr>
          <p:cNvPr id="4" name="Rectangle 3"/>
          <p:cNvSpPr/>
          <p:nvPr/>
        </p:nvSpPr>
        <p:spPr>
          <a:xfrm>
            <a:off x="228600" y="1981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Face  Detection and Tracking</a:t>
            </a:r>
            <a:endParaRPr lang="en-US" sz="1200" dirty="0"/>
          </a:p>
        </p:txBody>
      </p:sp>
      <p:sp>
        <p:nvSpPr>
          <p:cNvPr id="6" name="Rectangle 5"/>
          <p:cNvSpPr/>
          <p:nvPr/>
        </p:nvSpPr>
        <p:spPr>
          <a:xfrm>
            <a:off x="228600" y="25146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Face Recognition</a:t>
            </a:r>
            <a:endParaRPr lang="en-US" sz="1400" dirty="0"/>
          </a:p>
        </p:txBody>
      </p:sp>
      <p:sp>
        <p:nvSpPr>
          <p:cNvPr id="8" name="Rectangle 7"/>
          <p:cNvSpPr/>
          <p:nvPr/>
        </p:nvSpPr>
        <p:spPr>
          <a:xfrm>
            <a:off x="228600" y="32004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Facial Emotion Recognition</a:t>
            </a:r>
          </a:p>
        </p:txBody>
      </p:sp>
      <p:sp>
        <p:nvSpPr>
          <p:cNvPr id="10" name="Rectangle 9"/>
          <p:cNvSpPr/>
          <p:nvPr/>
        </p:nvSpPr>
        <p:spPr>
          <a:xfrm>
            <a:off x="228600" y="38100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Hand gesture recognition</a:t>
            </a:r>
          </a:p>
        </p:txBody>
      </p:sp>
      <p:sp>
        <p:nvSpPr>
          <p:cNvPr id="14" name="Rectangle 13"/>
          <p:cNvSpPr/>
          <p:nvPr/>
        </p:nvSpPr>
        <p:spPr>
          <a:xfrm>
            <a:off x="3657600" y="2743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 Machine</a:t>
            </a:r>
            <a:endParaRPr lang="en-US" dirty="0"/>
          </a:p>
        </p:txBody>
      </p:sp>
      <p:sp>
        <p:nvSpPr>
          <p:cNvPr id="15" name="TextBox 14"/>
          <p:cNvSpPr txBox="1"/>
          <p:nvPr/>
        </p:nvSpPr>
        <p:spPr>
          <a:xfrm>
            <a:off x="228600" y="152400"/>
            <a:ext cx="2057400" cy="954107"/>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rPr>
              <a:t>Perception Machines</a:t>
            </a:r>
            <a:endParaRPr lang="en-US" sz="28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6248400" y="0"/>
            <a:ext cx="20574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Motion</a:t>
            </a:r>
          </a:p>
          <a:p>
            <a:pPr algn="ctr"/>
            <a:r>
              <a:rPr lang="en-US" sz="3200" b="1" dirty="0" smtClean="0">
                <a:solidFill>
                  <a:srgbClr val="FF0000"/>
                </a:solidFill>
                <a:effectLst>
                  <a:outerShdw blurRad="38100" dist="38100" dir="2700000" algn="tl">
                    <a:srgbClr val="000000">
                      <a:alpha val="43137"/>
                    </a:srgbClr>
                  </a:outerShdw>
                </a:effectLst>
              </a:rPr>
              <a:t> Machines</a:t>
            </a:r>
            <a:endParaRPr lang="en-US" sz="3200" b="1" dirty="0">
              <a:solidFill>
                <a:srgbClr val="FF0000"/>
              </a:solidFill>
              <a:effectLst>
                <a:outerShdw blurRad="38100" dist="38100" dir="2700000" algn="tl">
                  <a:srgbClr val="000000">
                    <a:alpha val="43137"/>
                  </a:srgbClr>
                </a:outerShdw>
              </a:effectLst>
            </a:endParaRPr>
          </a:p>
        </p:txBody>
      </p:sp>
      <p:cxnSp>
        <p:nvCxnSpPr>
          <p:cNvPr id="18" name="Straight Arrow Connector 17"/>
          <p:cNvCxnSpPr/>
          <p:nvPr/>
        </p:nvCxnSpPr>
        <p:spPr>
          <a:xfrm flipV="1">
            <a:off x="1828800" y="2971800"/>
            <a:ext cx="1828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4" idx="1"/>
          </p:cNvCxnSpPr>
          <p:nvPr/>
        </p:nvCxnSpPr>
        <p:spPr>
          <a:xfrm flipV="1">
            <a:off x="1752600" y="3086100"/>
            <a:ext cx="19050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p:cNvCxnSpPr>
          <p:nvPr/>
        </p:nvCxnSpPr>
        <p:spPr>
          <a:xfrm>
            <a:off x="1752600" y="2743200"/>
            <a:ext cx="1905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28800" y="3200400"/>
            <a:ext cx="1828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409700" y="3771900"/>
            <a:ext cx="26670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181600" y="1562100"/>
            <a:ext cx="13716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3"/>
          </p:cNvCxnSpPr>
          <p:nvPr/>
        </p:nvCxnSpPr>
        <p:spPr>
          <a:xfrm flipV="1">
            <a:off x="5181600" y="2438400"/>
            <a:ext cx="12192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81600" y="3276600"/>
            <a:ext cx="1371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010150" y="3600450"/>
            <a:ext cx="15621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4362450" y="4171950"/>
            <a:ext cx="27051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Cube 36"/>
          <p:cNvSpPr/>
          <p:nvPr/>
        </p:nvSpPr>
        <p:spPr>
          <a:xfrm>
            <a:off x="6629400" y="1066800"/>
            <a:ext cx="16002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text </a:t>
            </a:r>
            <a:r>
              <a:rPr lang="en-US" baseline="-25000" dirty="0" smtClean="0"/>
              <a:t>i</a:t>
            </a:r>
            <a:endParaRPr lang="en-US" b="1" baseline="-25000" dirty="0"/>
          </a:p>
        </p:txBody>
      </p:sp>
      <p:sp>
        <p:nvSpPr>
          <p:cNvPr id="38" name="Cube 37"/>
          <p:cNvSpPr/>
          <p:nvPr/>
        </p:nvSpPr>
        <p:spPr>
          <a:xfrm>
            <a:off x="6553200" y="1981200"/>
            <a:ext cx="23622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speech </a:t>
            </a:r>
            <a:r>
              <a:rPr lang="en-US" baseline="-25000" dirty="0" smtClean="0"/>
              <a:t>i</a:t>
            </a:r>
            <a:endParaRPr lang="en-US" b="1" baseline="-25000" dirty="0"/>
          </a:p>
        </p:txBody>
      </p:sp>
      <p:sp>
        <p:nvSpPr>
          <p:cNvPr id="41" name="TextBox 40"/>
          <p:cNvSpPr txBox="1"/>
          <p:nvPr/>
        </p:nvSpPr>
        <p:spPr>
          <a:xfrm>
            <a:off x="3124200" y="0"/>
            <a:ext cx="2743200" cy="2554545"/>
          </a:xfrm>
          <a:prstGeom prst="rect">
            <a:avLst/>
          </a:prstGeom>
          <a:noFill/>
        </p:spPr>
        <p:txBody>
          <a:bodyPr wrap="square" rtlCol="0">
            <a:spAutoFit/>
          </a:bodyPr>
          <a:lstStyle/>
          <a:p>
            <a:r>
              <a:rPr lang="en-US" sz="3200" b="1" i="1" dirty="0" smtClean="0">
                <a:effectLst>
                  <a:outerShdw blurRad="38100" dist="38100" dir="2700000" algn="tl">
                    <a:srgbClr val="000000">
                      <a:alpha val="43137"/>
                    </a:srgbClr>
                  </a:outerShdw>
                </a:effectLst>
              </a:rPr>
              <a:t>Behavior Learning Architecture for  Interaction Theatre</a:t>
            </a:r>
            <a:endParaRPr lang="en-US" sz="3200" b="1" i="1" dirty="0">
              <a:effectLst>
                <a:outerShdw blurRad="38100" dist="38100" dir="2700000" algn="tl">
                  <a:srgbClr val="000000">
                    <a:alpha val="43137"/>
                  </a:srgbClr>
                </a:outerShdw>
              </a:effectLst>
            </a:endParaRPr>
          </a:p>
        </p:txBody>
      </p:sp>
      <p:sp>
        <p:nvSpPr>
          <p:cNvPr id="42" name="Rectangle 41"/>
          <p:cNvSpPr/>
          <p:nvPr/>
        </p:nvSpPr>
        <p:spPr>
          <a:xfrm>
            <a:off x="228600" y="57150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Speech recognition</a:t>
            </a:r>
          </a:p>
        </p:txBody>
      </p:sp>
      <p:sp>
        <p:nvSpPr>
          <p:cNvPr id="44" name="Rectangle 43"/>
          <p:cNvSpPr/>
          <p:nvPr/>
        </p:nvSpPr>
        <p:spPr>
          <a:xfrm>
            <a:off x="228600" y="4419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Sonar, infrared, touch and other sensors</a:t>
            </a:r>
          </a:p>
        </p:txBody>
      </p:sp>
      <p:cxnSp>
        <p:nvCxnSpPr>
          <p:cNvPr id="51" name="Straight Arrow Connector 50"/>
          <p:cNvCxnSpPr>
            <a:stCxn id="4" idx="3"/>
          </p:cNvCxnSpPr>
          <p:nvPr/>
        </p:nvCxnSpPr>
        <p:spPr>
          <a:xfrm>
            <a:off x="1828800" y="2171700"/>
            <a:ext cx="17526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057400" y="1524000"/>
            <a:ext cx="1524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Cube 53"/>
          <p:cNvSpPr/>
          <p:nvPr/>
        </p:nvSpPr>
        <p:spPr>
          <a:xfrm>
            <a:off x="6400800" y="2971800"/>
            <a:ext cx="25146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robot motion </a:t>
            </a:r>
            <a:r>
              <a:rPr lang="en-US" baseline="-25000" dirty="0" smtClean="0"/>
              <a:t>i</a:t>
            </a:r>
            <a:endParaRPr lang="en-US" b="1" baseline="-25000" dirty="0"/>
          </a:p>
        </p:txBody>
      </p:sp>
      <p:sp>
        <p:nvSpPr>
          <p:cNvPr id="55" name="Cube 54"/>
          <p:cNvSpPr/>
          <p:nvPr/>
        </p:nvSpPr>
        <p:spPr>
          <a:xfrm>
            <a:off x="6553200" y="3886200"/>
            <a:ext cx="25146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lights </a:t>
            </a:r>
            <a:r>
              <a:rPr lang="en-US" baseline="-25000" dirty="0" smtClean="0"/>
              <a:t>i</a:t>
            </a:r>
            <a:endParaRPr lang="en-US" b="1" baseline="-25000" dirty="0"/>
          </a:p>
        </p:txBody>
      </p:sp>
      <p:sp>
        <p:nvSpPr>
          <p:cNvPr id="56" name="Cube 55"/>
          <p:cNvSpPr/>
          <p:nvPr/>
        </p:nvSpPr>
        <p:spPr>
          <a:xfrm>
            <a:off x="6400800" y="4876800"/>
            <a:ext cx="25146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special effects </a:t>
            </a:r>
            <a:r>
              <a:rPr lang="en-US" baseline="-25000" dirty="0" smtClean="0"/>
              <a:t>i</a:t>
            </a:r>
            <a:endParaRPr lang="en-US" b="1" baseline="-25000" dirty="0"/>
          </a:p>
        </p:txBody>
      </p:sp>
      <p:sp>
        <p:nvSpPr>
          <p:cNvPr id="57" name="Cube 56"/>
          <p:cNvSpPr/>
          <p:nvPr/>
        </p:nvSpPr>
        <p:spPr>
          <a:xfrm>
            <a:off x="6400800" y="5867400"/>
            <a:ext cx="25146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sounds </a:t>
            </a:r>
            <a:r>
              <a:rPr lang="en-US" baseline="-25000" dirty="0" smtClean="0"/>
              <a:t>i</a:t>
            </a:r>
            <a:endParaRPr lang="en-US" b="1" baseline="-25000" dirty="0"/>
          </a:p>
        </p:txBody>
      </p:sp>
      <p:cxnSp>
        <p:nvCxnSpPr>
          <p:cNvPr id="61" name="Straight Arrow Connector 60"/>
          <p:cNvCxnSpPr/>
          <p:nvPr/>
        </p:nvCxnSpPr>
        <p:spPr>
          <a:xfrm>
            <a:off x="5181600" y="3238500"/>
            <a:ext cx="1143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78824" y="5128736"/>
            <a:ext cx="2781300" cy="1477328"/>
          </a:xfrm>
          <a:prstGeom prst="rect">
            <a:avLst/>
          </a:prstGeom>
          <a:solidFill>
            <a:schemeClr val="accent3">
              <a:lumMod val="20000"/>
              <a:lumOff val="80000"/>
            </a:schemeClr>
          </a:solid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Robot architecture is a system of three machines: motion machine, perception machine and brain machine</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10182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8001000" cy="255454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0" b="1" dirty="0" smtClean="0">
                <a:effectLst>
                  <a:outerShdw blurRad="38100" dist="38100" dir="2700000" algn="tl">
                    <a:srgbClr val="000000">
                      <a:alpha val="43137"/>
                    </a:srgbClr>
                  </a:outerShdw>
                </a:effectLst>
              </a:rPr>
              <a:t>Improvisational Theatre</a:t>
            </a:r>
            <a:endParaRPr lang="en-US" sz="8000" b="1" dirty="0">
              <a:effectLst>
                <a:outerShdw blurRad="38100" dist="38100" dir="2700000" algn="tl">
                  <a:srgbClr val="000000">
                    <a:alpha val="43137"/>
                  </a:srgbClr>
                </a:outerShdw>
              </a:effectLst>
            </a:endParaRPr>
          </a:p>
        </p:txBody>
      </p:sp>
      <p:sp>
        <p:nvSpPr>
          <p:cNvPr id="3" name="TextBox 2"/>
          <p:cNvSpPr txBox="1"/>
          <p:nvPr/>
        </p:nvSpPr>
        <p:spPr>
          <a:xfrm>
            <a:off x="1600200" y="3581400"/>
            <a:ext cx="6400800" cy="2862322"/>
          </a:xfrm>
          <a:prstGeom prst="rect">
            <a:avLst/>
          </a:prstGeom>
          <a:noFill/>
        </p:spPr>
        <p:txBody>
          <a:bodyPr wrap="square" rtlCol="0">
            <a:spAutoFit/>
          </a:bodyPr>
          <a:lstStyle/>
          <a:p>
            <a:r>
              <a:rPr lang="en-US" sz="3600" b="1" dirty="0" smtClean="0"/>
              <a:t>Actors: </a:t>
            </a:r>
            <a:r>
              <a:rPr lang="en-US" sz="3600" dirty="0" smtClean="0"/>
              <a:t>robots</a:t>
            </a:r>
          </a:p>
          <a:p>
            <a:r>
              <a:rPr lang="en-US" sz="3600" b="1" dirty="0" smtClean="0"/>
              <a:t>Directors: </a:t>
            </a:r>
            <a:r>
              <a:rPr lang="en-US" sz="3600" dirty="0" smtClean="0"/>
              <a:t>humans</a:t>
            </a:r>
          </a:p>
          <a:p>
            <a:r>
              <a:rPr lang="en-US" sz="3600" b="1" dirty="0" smtClean="0"/>
              <a:t>Public: </a:t>
            </a:r>
            <a:r>
              <a:rPr lang="en-US" sz="3600" dirty="0" smtClean="0"/>
              <a:t>no feedback</a:t>
            </a:r>
          </a:p>
          <a:p>
            <a:r>
              <a:rPr lang="en-US" sz="3600" b="1" dirty="0" smtClean="0"/>
              <a:t>Action: </a:t>
            </a:r>
            <a:r>
              <a:rPr lang="en-US" sz="3600" dirty="0" smtClean="0"/>
              <a:t>not fixed</a:t>
            </a:r>
          </a:p>
          <a:p>
            <a:r>
              <a:rPr lang="en-US" sz="3600" b="1" dirty="0" smtClean="0"/>
              <a:t>Example: </a:t>
            </a:r>
            <a:r>
              <a:rPr lang="en-US" sz="3600" dirty="0" smtClean="0"/>
              <a:t>Schr</a:t>
            </a:r>
            <a:r>
              <a:rPr lang="en-US" sz="3600" dirty="0" smtClean="0">
                <a:latin typeface="Franklin Gothic Book"/>
              </a:rPr>
              <a:t>ö</a:t>
            </a:r>
            <a:r>
              <a:rPr lang="en-US" sz="3600" dirty="0" smtClean="0"/>
              <a:t>dinger Cat</a:t>
            </a:r>
            <a:endParaRPr lang="en-US" sz="3600" dirty="0"/>
          </a:p>
        </p:txBody>
      </p:sp>
    </p:spTree>
    <p:extLst>
      <p:ext uri="{BB962C8B-B14F-4D97-AF65-F5344CB8AC3E}">
        <p14:creationId xmlns:p14="http://schemas.microsoft.com/office/powerpoint/2010/main" val="7175706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p:nvPr/>
        </p:nvCxnSpPr>
        <p:spPr>
          <a:xfrm rot="5400000">
            <a:off x="1295400" y="3048000"/>
            <a:ext cx="3429000" cy="3429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533400" y="2362200"/>
            <a:ext cx="4800600" cy="3429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H="1">
            <a:off x="3276600" y="2209800"/>
            <a:ext cx="5181600" cy="3505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3848100" y="2857500"/>
            <a:ext cx="3962400" cy="34290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5943600" y="2667000"/>
            <a:ext cx="1295400" cy="97155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6" idx="5"/>
          </p:cNvCxnSpPr>
          <p:nvPr/>
        </p:nvCxnSpPr>
        <p:spPr>
          <a:xfrm rot="10800000" flipV="1">
            <a:off x="6096000" y="2133598"/>
            <a:ext cx="1371602" cy="41910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6019802" y="1143000"/>
            <a:ext cx="1295399" cy="83819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09800" y="6581001"/>
            <a:ext cx="1828800" cy="276999"/>
          </a:xfrm>
          <a:prstGeom prst="rect">
            <a:avLst/>
          </a:prstGeom>
          <a:noFill/>
        </p:spPr>
        <p:txBody>
          <a:bodyPr wrap="square" rtlCol="0">
            <a:spAutoFit/>
          </a:bodyPr>
          <a:lstStyle/>
          <a:p>
            <a:pPr algn="ctr"/>
            <a:r>
              <a:rPr lang="en-US" sz="1200" b="1" dirty="0" smtClean="0">
                <a:solidFill>
                  <a:srgbClr val="0070C0"/>
                </a:solidFill>
                <a:effectLst>
                  <a:outerShdw blurRad="38100" dist="38100" dir="2700000" algn="tl">
                    <a:srgbClr val="000000">
                      <a:alpha val="43137"/>
                    </a:srgbClr>
                  </a:outerShdw>
                </a:effectLst>
              </a:rPr>
              <a:t>Motions of Einstein</a:t>
            </a:r>
          </a:p>
        </p:txBody>
      </p:sp>
      <p:cxnSp>
        <p:nvCxnSpPr>
          <p:cNvPr id="28" name="Straight Arrow Connector 27"/>
          <p:cNvCxnSpPr/>
          <p:nvPr/>
        </p:nvCxnSpPr>
        <p:spPr>
          <a:xfrm flipV="1">
            <a:off x="1143000" y="1447800"/>
            <a:ext cx="1371600" cy="133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295400" y="2286000"/>
            <a:ext cx="1219200" cy="647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95400" y="3733800"/>
            <a:ext cx="106680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Cube 36"/>
          <p:cNvSpPr/>
          <p:nvPr/>
        </p:nvSpPr>
        <p:spPr>
          <a:xfrm>
            <a:off x="2667000" y="914400"/>
            <a:ext cx="1295400" cy="762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e1</a:t>
            </a:r>
            <a:endParaRPr lang="en-US" sz="2000" b="1" baseline="-25000" dirty="0"/>
          </a:p>
        </p:txBody>
      </p:sp>
      <p:sp>
        <p:nvSpPr>
          <p:cNvPr id="41" name="TextBox 40"/>
          <p:cNvSpPr txBox="1"/>
          <p:nvPr/>
        </p:nvSpPr>
        <p:spPr>
          <a:xfrm>
            <a:off x="0" y="0"/>
            <a:ext cx="914400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Improvisational Theatre “What’s That? Schr</a:t>
            </a:r>
            <a:r>
              <a:rPr lang="en-US" sz="2800" b="1" i="1" dirty="0" smtClean="0">
                <a:effectLst>
                  <a:outerShdw blurRad="38100" dist="38100" dir="2700000" algn="tl">
                    <a:srgbClr val="000000">
                      <a:alpha val="43137"/>
                    </a:srgbClr>
                  </a:outerShdw>
                </a:effectLst>
                <a:latin typeface="Franklin Gothic Book"/>
              </a:rPr>
              <a:t>ö</a:t>
            </a:r>
            <a:r>
              <a:rPr lang="en-US" sz="2800" b="1" i="1" dirty="0" smtClean="0">
                <a:effectLst>
                  <a:outerShdw blurRad="38100" dist="38100" dir="2700000" algn="tl">
                    <a:srgbClr val="000000">
                      <a:alpha val="43137"/>
                    </a:srgbClr>
                  </a:outerShdw>
                </a:effectLst>
              </a:rPr>
              <a:t>dinger Cat”</a:t>
            </a:r>
            <a:endParaRPr lang="en-US" sz="2800" b="1" i="1" dirty="0">
              <a:effectLst>
                <a:outerShdw blurRad="38100" dist="38100" dir="2700000" algn="tl">
                  <a:srgbClr val="000000">
                    <a:alpha val="43137"/>
                  </a:srgbClr>
                </a:outerShdw>
              </a:effectLst>
            </a:endParaRPr>
          </a:p>
        </p:txBody>
      </p:sp>
      <p:pic>
        <p:nvPicPr>
          <p:cNvPr id="1026" name="Picture 2" descr="baby-grand-piano"/>
          <p:cNvPicPr>
            <a:picLocks noChangeAspect="1" noChangeArrowheads="1"/>
          </p:cNvPicPr>
          <p:nvPr/>
        </p:nvPicPr>
        <p:blipFill>
          <a:blip r:embed="rId2" cstate="print"/>
          <a:srcRect/>
          <a:stretch>
            <a:fillRect/>
          </a:stretch>
        </p:blipFill>
        <p:spPr bwMode="auto">
          <a:xfrm>
            <a:off x="76200" y="4800600"/>
            <a:ext cx="1583741" cy="1828800"/>
          </a:xfrm>
          <a:prstGeom prst="rect">
            <a:avLst/>
          </a:prstGeom>
          <a:noFill/>
        </p:spPr>
      </p:pic>
      <p:pic>
        <p:nvPicPr>
          <p:cNvPr id="1030" name="Picture 6" descr="http://www.freefoto.com/images/11/13/11_13_51---Grand-Piano_web.jpg"/>
          <p:cNvPicPr>
            <a:picLocks noChangeAspect="1" noChangeArrowheads="1"/>
          </p:cNvPicPr>
          <p:nvPr/>
        </p:nvPicPr>
        <p:blipFill>
          <a:blip r:embed="rId3" cstate="print"/>
          <a:srcRect/>
          <a:stretch>
            <a:fillRect/>
          </a:stretch>
        </p:blipFill>
        <p:spPr bwMode="auto">
          <a:xfrm flipH="1">
            <a:off x="7315200" y="3657600"/>
            <a:ext cx="1616534" cy="2684281"/>
          </a:xfrm>
          <a:prstGeom prst="rect">
            <a:avLst/>
          </a:prstGeom>
          <a:noFill/>
        </p:spPr>
      </p:pic>
      <p:sp>
        <p:nvSpPr>
          <p:cNvPr id="31" name="TextBox 30"/>
          <p:cNvSpPr txBox="1"/>
          <p:nvPr/>
        </p:nvSpPr>
        <p:spPr>
          <a:xfrm>
            <a:off x="152400" y="6477000"/>
            <a:ext cx="990600" cy="381000"/>
          </a:xfrm>
          <a:prstGeom prst="rect">
            <a:avLst/>
          </a:prstGeom>
          <a:solidFill>
            <a:srgbClr val="FFFF00"/>
          </a:solidFill>
        </p:spPr>
        <p:txBody>
          <a:bodyPr wrap="square" rtlCol="0">
            <a:spAutoFit/>
          </a:bodyPr>
          <a:lstStyle/>
          <a:p>
            <a:r>
              <a:rPr lang="en-US" b="1" dirty="0" err="1" smtClean="0">
                <a:solidFill>
                  <a:srgbClr val="0070C0"/>
                </a:solidFill>
                <a:effectLst>
                  <a:outerShdw blurRad="38100" dist="38100" dir="2700000" algn="tl">
                    <a:srgbClr val="000000">
                      <a:alpha val="43137"/>
                    </a:srgbClr>
                  </a:outerShdw>
                </a:effectLst>
              </a:rPr>
              <a:t>Siddhar</a:t>
            </a:r>
            <a:endParaRPr lang="en-US" b="1" dirty="0">
              <a:solidFill>
                <a:srgbClr val="0070C0"/>
              </a:solidFill>
              <a:effectLst>
                <a:outerShdw blurRad="38100" dist="38100" dir="2700000" algn="tl">
                  <a:srgbClr val="000000">
                    <a:alpha val="43137"/>
                  </a:srgbClr>
                </a:outerShdw>
              </a:effectLst>
            </a:endParaRPr>
          </a:p>
        </p:txBody>
      </p:sp>
      <p:sp>
        <p:nvSpPr>
          <p:cNvPr id="33" name="TextBox 32"/>
          <p:cNvSpPr txBox="1"/>
          <p:nvPr/>
        </p:nvSpPr>
        <p:spPr>
          <a:xfrm>
            <a:off x="7696200" y="6477000"/>
            <a:ext cx="990600" cy="381000"/>
          </a:xfrm>
          <a:prstGeom prst="rect">
            <a:avLst/>
          </a:prstGeom>
          <a:solidFill>
            <a:srgbClr val="FFFF00"/>
          </a:solid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Arushi</a:t>
            </a:r>
            <a:endParaRPr lang="en-US" b="1" dirty="0">
              <a:solidFill>
                <a:srgbClr val="FF0000"/>
              </a:solidFill>
              <a:effectLst>
                <a:outerShdw blurRad="38100" dist="38100" dir="2700000" algn="tl">
                  <a:srgbClr val="000000">
                    <a:alpha val="43137"/>
                  </a:srgbClr>
                </a:outerShdw>
              </a:effectLst>
            </a:endParaRPr>
          </a:p>
        </p:txBody>
      </p:sp>
      <p:pic>
        <p:nvPicPr>
          <p:cNvPr id="44" name="Picture 8" descr="New Image7.JPG"/>
          <p:cNvPicPr>
            <a:picLocks noChangeAspect="1"/>
          </p:cNvPicPr>
          <p:nvPr/>
        </p:nvPicPr>
        <p:blipFill>
          <a:blip r:embed="rId4" cstate="print"/>
          <a:srcRect/>
          <a:stretch>
            <a:fillRect/>
          </a:stretch>
        </p:blipFill>
        <p:spPr bwMode="auto">
          <a:xfrm>
            <a:off x="6477000" y="914400"/>
            <a:ext cx="2667000" cy="2000250"/>
          </a:xfrm>
          <a:prstGeom prst="rect">
            <a:avLst/>
          </a:prstGeom>
          <a:noFill/>
          <a:ln w="9525">
            <a:noFill/>
            <a:miter lim="800000"/>
            <a:headEnd/>
            <a:tailEnd/>
          </a:ln>
        </p:spPr>
      </p:pic>
      <p:pic>
        <p:nvPicPr>
          <p:cNvPr id="45" name="Picture 8" descr="232323232%7Ffp%3A9%3Dot%3E2339%3D%3B66%3D533%3DXROQDF%3E2323%3B8672956%3Bot1lsi.jpg"/>
          <p:cNvPicPr>
            <a:picLocks noChangeAspect="1"/>
          </p:cNvPicPr>
          <p:nvPr/>
        </p:nvPicPr>
        <p:blipFill>
          <a:blip r:embed="rId5" cstate="print"/>
          <a:srcRect/>
          <a:stretch>
            <a:fillRect/>
          </a:stretch>
        </p:blipFill>
        <p:spPr bwMode="auto">
          <a:xfrm>
            <a:off x="0" y="1371600"/>
            <a:ext cx="2133600" cy="2844800"/>
          </a:xfrm>
          <a:prstGeom prst="rect">
            <a:avLst/>
          </a:prstGeom>
          <a:noFill/>
          <a:ln w="9525">
            <a:noFill/>
            <a:miter lim="800000"/>
            <a:headEnd/>
            <a:tailEnd/>
          </a:ln>
        </p:spPr>
      </p:pic>
      <p:cxnSp>
        <p:nvCxnSpPr>
          <p:cNvPr id="47" name="Straight Arrow Connector 46"/>
          <p:cNvCxnSpPr/>
          <p:nvPr/>
        </p:nvCxnSpPr>
        <p:spPr>
          <a:xfrm rot="16200000" flipV="1">
            <a:off x="7681233" y="3139166"/>
            <a:ext cx="685800" cy="19866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404132" y="4518935"/>
            <a:ext cx="838200" cy="1823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0" y="838200"/>
            <a:ext cx="27432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Professor Einstein</a:t>
            </a:r>
            <a:endParaRPr lang="en-US" sz="2000" b="1" dirty="0">
              <a:effectLst>
                <a:outerShdw blurRad="38100" dist="38100" dir="2700000" algn="tl">
                  <a:srgbClr val="000000">
                    <a:alpha val="43137"/>
                  </a:srgbClr>
                </a:outerShdw>
              </a:effectLst>
            </a:endParaRPr>
          </a:p>
        </p:txBody>
      </p:sp>
      <p:sp>
        <p:nvSpPr>
          <p:cNvPr id="52" name="Cube 51"/>
          <p:cNvSpPr/>
          <p:nvPr/>
        </p:nvSpPr>
        <p:spPr>
          <a:xfrm>
            <a:off x="2667000" y="1981200"/>
            <a:ext cx="1295400" cy="762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e2</a:t>
            </a:r>
            <a:endParaRPr lang="en-US" sz="2000" b="1" baseline="-25000" dirty="0"/>
          </a:p>
        </p:txBody>
      </p:sp>
      <p:sp>
        <p:nvSpPr>
          <p:cNvPr id="53" name="Cube 52"/>
          <p:cNvSpPr/>
          <p:nvPr/>
        </p:nvSpPr>
        <p:spPr>
          <a:xfrm>
            <a:off x="2514600" y="4191000"/>
            <a:ext cx="1295400" cy="838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en</a:t>
            </a:r>
            <a:endParaRPr lang="en-US" sz="2000" b="1" baseline="-25000" dirty="0"/>
          </a:p>
        </p:txBody>
      </p:sp>
      <p:sp>
        <p:nvSpPr>
          <p:cNvPr id="54" name="TextBox 53"/>
          <p:cNvSpPr txBox="1"/>
          <p:nvPr/>
        </p:nvSpPr>
        <p:spPr>
          <a:xfrm>
            <a:off x="4572000" y="6334780"/>
            <a:ext cx="2057400" cy="523220"/>
          </a:xfrm>
          <a:prstGeom prst="rect">
            <a:avLst/>
          </a:prstGeom>
          <a:noFill/>
        </p:spPr>
        <p:txBody>
          <a:bodyPr wrap="square" rtlCol="0">
            <a:spAutoFit/>
          </a:bodyPr>
          <a:lstStyle/>
          <a:p>
            <a:pPr algn="ctr"/>
            <a:r>
              <a:rPr lang="en-US" sz="1400" b="1" dirty="0" smtClean="0">
                <a:solidFill>
                  <a:srgbClr val="FF0000"/>
                </a:solidFill>
                <a:effectLst>
                  <a:outerShdw blurRad="38100" dist="38100" dir="2700000" algn="tl">
                    <a:srgbClr val="000000">
                      <a:alpha val="43137"/>
                    </a:srgbClr>
                  </a:outerShdw>
                </a:effectLst>
              </a:rPr>
              <a:t>Motions of Schr</a:t>
            </a:r>
            <a:r>
              <a:rPr lang="en-US" sz="1400" b="1" dirty="0" smtClean="0">
                <a:solidFill>
                  <a:srgbClr val="FF0000"/>
                </a:solidFill>
                <a:effectLst>
                  <a:outerShdw blurRad="38100" dist="38100" dir="2700000" algn="tl">
                    <a:srgbClr val="000000">
                      <a:alpha val="43137"/>
                    </a:srgbClr>
                  </a:outerShdw>
                </a:effectLst>
                <a:latin typeface="Franklin Gothic Book"/>
              </a:rPr>
              <a:t>ö</a:t>
            </a:r>
            <a:r>
              <a:rPr lang="en-US" sz="1400" b="1" dirty="0" smtClean="0">
                <a:solidFill>
                  <a:srgbClr val="FF0000"/>
                </a:solidFill>
                <a:effectLst>
                  <a:outerShdw blurRad="38100" dist="38100" dir="2700000" algn="tl">
                    <a:srgbClr val="000000">
                      <a:alpha val="43137"/>
                    </a:srgbClr>
                  </a:outerShdw>
                </a:effectLst>
              </a:rPr>
              <a:t>dinger Cat</a:t>
            </a:r>
          </a:p>
        </p:txBody>
      </p:sp>
      <p:sp>
        <p:nvSpPr>
          <p:cNvPr id="55" name="Cube 54"/>
          <p:cNvSpPr/>
          <p:nvPr/>
        </p:nvSpPr>
        <p:spPr>
          <a:xfrm>
            <a:off x="4724400" y="914400"/>
            <a:ext cx="1295400" cy="8382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c1</a:t>
            </a:r>
            <a:endParaRPr lang="en-US" sz="2000" b="1" baseline="-25000" dirty="0"/>
          </a:p>
        </p:txBody>
      </p:sp>
      <p:sp>
        <p:nvSpPr>
          <p:cNvPr id="56" name="Cube 55"/>
          <p:cNvSpPr/>
          <p:nvPr/>
        </p:nvSpPr>
        <p:spPr>
          <a:xfrm>
            <a:off x="4800600" y="2209800"/>
            <a:ext cx="1295400" cy="914400"/>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c1</a:t>
            </a:r>
            <a:endParaRPr lang="en-US" sz="2000" b="1" baseline="-25000" dirty="0"/>
          </a:p>
        </p:txBody>
      </p:sp>
      <p:sp>
        <p:nvSpPr>
          <p:cNvPr id="57" name="Cube 56"/>
          <p:cNvSpPr/>
          <p:nvPr/>
        </p:nvSpPr>
        <p:spPr>
          <a:xfrm>
            <a:off x="4876800" y="3733800"/>
            <a:ext cx="1219200" cy="9144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Motion </a:t>
            </a:r>
            <a:r>
              <a:rPr lang="en-US" sz="2000" baseline="-25000" dirty="0" smtClean="0"/>
              <a:t>cm</a:t>
            </a:r>
            <a:endParaRPr lang="en-US" sz="2000" b="1" baseline="-25000" dirty="0"/>
          </a:p>
        </p:txBody>
      </p:sp>
      <p:cxnSp>
        <p:nvCxnSpPr>
          <p:cNvPr id="63" name="Straight Arrow Connector 62"/>
          <p:cNvCxnSpPr/>
          <p:nvPr/>
        </p:nvCxnSpPr>
        <p:spPr>
          <a:xfrm rot="10800000" flipV="1">
            <a:off x="1447800" y="4495800"/>
            <a:ext cx="335280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86200" y="4648200"/>
            <a:ext cx="3429000" cy="19050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334017" y="609600"/>
            <a:ext cx="1809983"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Schr</a:t>
            </a:r>
            <a:r>
              <a:rPr lang="en-US" b="1" dirty="0" smtClean="0">
                <a:effectLst>
                  <a:outerShdw blurRad="38100" dist="38100" dir="2700000" algn="tl">
                    <a:srgbClr val="000000">
                      <a:alpha val="43137"/>
                    </a:srgbClr>
                  </a:outerShdw>
                </a:effectLst>
                <a:latin typeface="Franklin Gothic Book"/>
              </a:rPr>
              <a:t>ö</a:t>
            </a:r>
            <a:r>
              <a:rPr lang="en-US" b="1" dirty="0" smtClean="0">
                <a:effectLst>
                  <a:outerShdw blurRad="38100" dist="38100" dir="2700000" algn="tl">
                    <a:srgbClr val="000000">
                      <a:alpha val="43137"/>
                    </a:srgbClr>
                  </a:outerShdw>
                </a:effectLst>
              </a:rPr>
              <a:t>dinger Cat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53555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668962"/>
          </a:xfrm>
          <a:solidFill>
            <a:srgbClr val="FFFF00"/>
          </a:solidFill>
          <a:ln w="76200">
            <a:solidFill>
              <a:srgbClr val="FF0000"/>
            </a:solidFill>
          </a:ln>
        </p:spPr>
        <p:txBody>
          <a:bodyPr>
            <a:noAutofit/>
          </a:bodyPr>
          <a:lstStyle/>
          <a:p>
            <a:r>
              <a:rPr lang="en-US" sz="8000" b="1" i="1" dirty="0" smtClean="0">
                <a:solidFill>
                  <a:srgbClr val="FF0000"/>
                </a:solidFill>
                <a:effectLst>
                  <a:outerShdw blurRad="38100" dist="38100" dir="2700000" algn="tl">
                    <a:srgbClr val="000000">
                      <a:alpha val="43137"/>
                    </a:srgbClr>
                  </a:outerShdw>
                </a:effectLst>
              </a:rPr>
              <a:t>Universal </a:t>
            </a:r>
            <a:r>
              <a:rPr lang="en-US" sz="8000" b="1" i="1" dirty="0" smtClean="0">
                <a:effectLst>
                  <a:outerShdw blurRad="38100" dist="38100" dir="2700000" algn="tl">
                    <a:srgbClr val="000000">
                      <a:alpha val="43137"/>
                    </a:srgbClr>
                  </a:outerShdw>
                </a:effectLst>
              </a:rPr>
              <a:t>Behavior</a:t>
            </a:r>
            <a:r>
              <a:rPr lang="en-US" sz="8000" b="1" i="1" dirty="0" smtClean="0">
                <a:solidFill>
                  <a:srgbClr val="FF0000"/>
                </a:solidFill>
                <a:effectLst>
                  <a:outerShdw blurRad="38100" dist="38100" dir="2700000" algn="tl">
                    <a:srgbClr val="000000">
                      <a:alpha val="43137"/>
                    </a:srgbClr>
                  </a:outerShdw>
                </a:effectLst>
              </a:rPr>
              <a:t> Editors for Robot Theatre</a:t>
            </a:r>
            <a:endParaRPr lang="en-US" sz="8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40549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972403"/>
          </a:xfrm>
          <a:solidFill>
            <a:srgbClr val="FFFF00"/>
          </a:solidFill>
        </p:spPr>
        <p:txBody>
          <a:bodyPr/>
          <a:lstStyle/>
          <a:p>
            <a:r>
              <a:rPr lang="en-US" dirty="0" smtClean="0"/>
              <a:t>Our model of robot architecture</a:t>
            </a:r>
            <a:endParaRPr lang="en-US" dirty="0"/>
          </a:p>
        </p:txBody>
      </p:sp>
      <p:sp>
        <p:nvSpPr>
          <p:cNvPr id="3" name="Content Placeholder 2"/>
          <p:cNvSpPr>
            <a:spLocks noGrp="1"/>
          </p:cNvSpPr>
          <p:nvPr>
            <p:ph idx="1"/>
          </p:nvPr>
        </p:nvSpPr>
        <p:spPr>
          <a:xfrm>
            <a:off x="304800" y="1219200"/>
            <a:ext cx="8534400" cy="5410200"/>
          </a:xfrm>
        </p:spPr>
        <p:txBody>
          <a:bodyPr>
            <a:normAutofit fontScale="70000" lnSpcReduction="20000"/>
          </a:bodyPr>
          <a:lstStyle/>
          <a:p>
            <a:r>
              <a:rPr lang="en-US" dirty="0" smtClean="0"/>
              <a:t>For </a:t>
            </a:r>
            <a:r>
              <a:rPr lang="en-US" dirty="0"/>
              <a:t>every individual robot but also for the entire robot </a:t>
            </a:r>
            <a:r>
              <a:rPr lang="en-US" dirty="0" smtClean="0"/>
              <a:t>theatre, architecture </a:t>
            </a:r>
            <a:r>
              <a:rPr lang="en-US" dirty="0"/>
              <a:t>is a </a:t>
            </a:r>
            <a:r>
              <a:rPr lang="en-US" b="1" dirty="0">
                <a:solidFill>
                  <a:srgbClr val="FF0000"/>
                </a:solidFill>
              </a:rPr>
              <a:t>system of three subsystems</a:t>
            </a:r>
            <a:r>
              <a:rPr lang="en-US" dirty="0"/>
              <a:t>:</a:t>
            </a:r>
          </a:p>
          <a:p>
            <a:pPr lvl="0"/>
            <a:endParaRPr lang="en-US" dirty="0" smtClean="0"/>
          </a:p>
          <a:p>
            <a:pPr marL="914400" lvl="1" indent="-514350">
              <a:buFont typeface="+mj-lt"/>
              <a:buAutoNum type="arabicPeriod"/>
            </a:pPr>
            <a:r>
              <a:rPr lang="en-US" dirty="0" smtClean="0">
                <a:solidFill>
                  <a:srgbClr val="FF0000"/>
                </a:solidFill>
              </a:rPr>
              <a:t>The </a:t>
            </a:r>
            <a:r>
              <a:rPr lang="en-US" u="sng" dirty="0">
                <a:solidFill>
                  <a:srgbClr val="FF0000"/>
                </a:solidFill>
              </a:rPr>
              <a:t>perception subsystem</a:t>
            </a:r>
            <a:r>
              <a:rPr lang="en-US" dirty="0"/>
              <a:t>, which transforms images or other sensor information into vectors of basic features, and maps sets of those vectors to some symbolically recognized objects. </a:t>
            </a:r>
            <a:endParaRPr lang="en-US" dirty="0" smtClean="0"/>
          </a:p>
          <a:p>
            <a:pPr marL="1371600" lvl="2" indent="-514350"/>
            <a:r>
              <a:rPr lang="en-US" dirty="0" smtClean="0"/>
              <a:t>We </a:t>
            </a:r>
            <a:r>
              <a:rPr lang="en-US" dirty="0"/>
              <a:t>describe this subsystem using special type of ED called the </a:t>
            </a:r>
            <a:r>
              <a:rPr lang="en-US" b="1" dirty="0">
                <a:solidFill>
                  <a:srgbClr val="0070C0"/>
                </a:solidFill>
              </a:rPr>
              <a:t>Perception Event Diagrams (PED).</a:t>
            </a:r>
          </a:p>
          <a:p>
            <a:pPr marL="914400" lvl="1" indent="-514350">
              <a:buFont typeface="+mj-lt"/>
              <a:buAutoNum type="arabicPeriod"/>
            </a:pPr>
            <a:endParaRPr lang="en-US" dirty="0" smtClean="0"/>
          </a:p>
          <a:p>
            <a:pPr marL="914400" lvl="1" indent="-514350">
              <a:buFont typeface="+mj-lt"/>
              <a:buAutoNum type="arabicPeriod"/>
            </a:pPr>
            <a:r>
              <a:rPr lang="en-US" dirty="0" smtClean="0">
                <a:solidFill>
                  <a:srgbClr val="FF0000"/>
                </a:solidFill>
              </a:rPr>
              <a:t>The </a:t>
            </a:r>
            <a:r>
              <a:rPr lang="en-US" u="sng" dirty="0">
                <a:solidFill>
                  <a:srgbClr val="FF0000"/>
                </a:solidFill>
              </a:rPr>
              <a:t>behavior subsystem</a:t>
            </a:r>
            <a:r>
              <a:rPr lang="en-US" dirty="0"/>
              <a:t>, which uses stored state information and patterns of symbolic input objects to map the robot’s perceptions and memories into actions. </a:t>
            </a:r>
            <a:endParaRPr lang="en-US" dirty="0" smtClean="0"/>
          </a:p>
          <a:p>
            <a:pPr marL="1371600" lvl="2" indent="-514350"/>
            <a:r>
              <a:rPr lang="en-US" dirty="0" smtClean="0"/>
              <a:t>This </a:t>
            </a:r>
            <a:r>
              <a:rPr lang="en-US" dirty="0"/>
              <a:t>subsystem is described using the </a:t>
            </a:r>
            <a:r>
              <a:rPr lang="en-US" b="1" dirty="0">
                <a:solidFill>
                  <a:srgbClr val="0070C0"/>
                </a:solidFill>
              </a:rPr>
              <a:t>Behavioral Diagrams (BD).</a:t>
            </a:r>
          </a:p>
          <a:p>
            <a:pPr marL="914400" lvl="1" indent="-514350">
              <a:buFont typeface="+mj-lt"/>
              <a:buAutoNum type="arabicPeriod"/>
            </a:pPr>
            <a:endParaRPr lang="en-US" dirty="0" smtClean="0"/>
          </a:p>
          <a:p>
            <a:pPr marL="914400" lvl="1" indent="-514350">
              <a:buFont typeface="+mj-lt"/>
              <a:buAutoNum type="arabicPeriod"/>
            </a:pPr>
            <a:r>
              <a:rPr lang="en-US" dirty="0" smtClean="0">
                <a:solidFill>
                  <a:srgbClr val="FF0000"/>
                </a:solidFill>
              </a:rPr>
              <a:t>The</a:t>
            </a:r>
            <a:r>
              <a:rPr lang="en-US" dirty="0" smtClean="0"/>
              <a:t> </a:t>
            </a:r>
            <a:r>
              <a:rPr lang="en-US" u="sng" dirty="0">
                <a:solidFill>
                  <a:srgbClr val="FF0000"/>
                </a:solidFill>
              </a:rPr>
              <a:t>motion subsystem</a:t>
            </a:r>
            <a:r>
              <a:rPr lang="en-US" dirty="0"/>
              <a:t>, which describes what the audience perceive during the performance, such as: motions, sounds, lighting, visual/special effects.  </a:t>
            </a:r>
            <a:endParaRPr lang="en-US" dirty="0" smtClean="0"/>
          </a:p>
          <a:p>
            <a:pPr marL="1371600" lvl="2" indent="-514350"/>
            <a:r>
              <a:rPr lang="en-US" dirty="0" smtClean="0"/>
              <a:t>This </a:t>
            </a:r>
            <a:r>
              <a:rPr lang="en-US" dirty="0"/>
              <a:t>subsystem is described using the </a:t>
            </a:r>
            <a:r>
              <a:rPr lang="en-US" b="1" dirty="0">
                <a:solidFill>
                  <a:srgbClr val="0070C0"/>
                </a:solidFill>
              </a:rPr>
              <a:t>Probabilistic Event Generators (PEG).</a:t>
            </a:r>
          </a:p>
          <a:p>
            <a:pPr marL="914400" lvl="1" indent="-514350">
              <a:buFont typeface="+mj-lt"/>
              <a:buAutoNum type="arabicPeriod"/>
            </a:pPr>
            <a:endParaRPr lang="en-US" dirty="0"/>
          </a:p>
        </p:txBody>
      </p:sp>
    </p:spTree>
    <p:extLst>
      <p:ext uri="{BB962C8B-B14F-4D97-AF65-F5344CB8AC3E}">
        <p14:creationId xmlns:p14="http://schemas.microsoft.com/office/powerpoint/2010/main" val="32606389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638800" y="55626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 Editor</a:t>
            </a:r>
            <a:endParaRPr lang="en-US" dirty="0"/>
          </a:p>
        </p:txBody>
      </p:sp>
      <p:cxnSp>
        <p:nvCxnSpPr>
          <p:cNvPr id="19" name="Elbow Connector 18"/>
          <p:cNvCxnSpPr/>
          <p:nvPr/>
        </p:nvCxnSpPr>
        <p:spPr>
          <a:xfrm rot="10800000">
            <a:off x="1219201" y="8151811"/>
            <a:ext cx="51054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495800" y="6172200"/>
            <a:ext cx="4267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Examples – input output pairs</a:t>
            </a:r>
            <a:endParaRPr lang="en-US" sz="2400" dirty="0">
              <a:solidFill>
                <a:srgbClr val="002060"/>
              </a:solidFill>
            </a:endParaRPr>
          </a:p>
        </p:txBody>
      </p:sp>
      <p:grpSp>
        <p:nvGrpSpPr>
          <p:cNvPr id="60" name="Group 59"/>
          <p:cNvGrpSpPr/>
          <p:nvPr/>
        </p:nvGrpSpPr>
        <p:grpSpPr>
          <a:xfrm>
            <a:off x="381000" y="1371600"/>
            <a:ext cx="7086600" cy="3352800"/>
            <a:chOff x="152400" y="1371600"/>
            <a:chExt cx="8382000" cy="4114800"/>
          </a:xfrm>
        </p:grpSpPr>
        <p:sp>
          <p:nvSpPr>
            <p:cNvPr id="16" name="Rectangle 15"/>
            <p:cNvSpPr/>
            <p:nvPr/>
          </p:nvSpPr>
          <p:spPr>
            <a:xfrm>
              <a:off x="228600" y="1676400"/>
              <a:ext cx="14478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cameras</a:t>
              </a:r>
              <a:endParaRPr lang="en-US" sz="2400" dirty="0">
                <a:solidFill>
                  <a:srgbClr val="002060"/>
                </a:solidFill>
              </a:endParaRPr>
            </a:p>
          </p:txBody>
        </p:sp>
        <p:grpSp>
          <p:nvGrpSpPr>
            <p:cNvPr id="54" name="Group 53"/>
            <p:cNvGrpSpPr/>
            <p:nvPr/>
          </p:nvGrpSpPr>
          <p:grpSpPr>
            <a:xfrm>
              <a:off x="1905000" y="1371600"/>
              <a:ext cx="6629400" cy="4114800"/>
              <a:chOff x="685800" y="609600"/>
              <a:chExt cx="6984999" cy="4343400"/>
            </a:xfrm>
          </p:grpSpPr>
          <p:sp>
            <p:nvSpPr>
              <p:cNvPr id="2" name="Rectangle 1"/>
              <p:cNvSpPr/>
              <p:nvPr/>
            </p:nvSpPr>
            <p:spPr>
              <a:xfrm>
                <a:off x="5029200" y="609600"/>
                <a:ext cx="2286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Neural Nets</a:t>
                </a:r>
                <a:endParaRPr lang="en-US" sz="3200" dirty="0">
                  <a:solidFill>
                    <a:schemeClr val="tx1"/>
                  </a:solidFill>
                </a:endParaRPr>
              </a:p>
            </p:txBody>
          </p:sp>
          <p:sp>
            <p:nvSpPr>
              <p:cNvPr id="3" name="Rectangle 2"/>
              <p:cNvSpPr/>
              <p:nvPr/>
            </p:nvSpPr>
            <p:spPr>
              <a:xfrm>
                <a:off x="2057400" y="762000"/>
                <a:ext cx="21336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Principal Component</a:t>
                </a:r>
              </a:p>
              <a:p>
                <a:pPr algn="ctr"/>
                <a:r>
                  <a:rPr lang="en-US" sz="2400" dirty="0" smtClean="0">
                    <a:solidFill>
                      <a:srgbClr val="002060"/>
                    </a:solidFill>
                  </a:rPr>
                  <a:t>Analysis</a:t>
                </a:r>
                <a:endParaRPr lang="en-US" sz="2400" dirty="0">
                  <a:solidFill>
                    <a:srgbClr val="002060"/>
                  </a:solidFill>
                </a:endParaRPr>
              </a:p>
            </p:txBody>
          </p:sp>
          <p:cxnSp>
            <p:nvCxnSpPr>
              <p:cNvPr id="26" name="Straight Arrow Connector 25"/>
              <p:cNvCxnSpPr>
                <a:endCxn id="27" idx="1"/>
              </p:cNvCxnSpPr>
              <p:nvPr/>
            </p:nvCxnSpPr>
            <p:spPr>
              <a:xfrm rot="16200000" flipH="1">
                <a:off x="3943085" y="1697302"/>
                <a:ext cx="1335618" cy="83661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9" name="Shape 28"/>
              <p:cNvCxnSpPr>
                <a:endCxn id="3" idx="1"/>
              </p:cNvCxnSpPr>
              <p:nvPr/>
            </p:nvCxnSpPr>
            <p:spPr>
              <a:xfrm flipV="1">
                <a:off x="685800" y="1524000"/>
                <a:ext cx="1371600" cy="762000"/>
              </a:xfrm>
              <a:prstGeom prst="bentConnector3">
                <a:avLst>
                  <a:gd name="adj1" fmla="val 50000"/>
                </a:avLst>
              </a:prstGeom>
              <a:ln w="76200">
                <a:tailEnd type="arrow"/>
              </a:ln>
            </p:spPr>
            <p:style>
              <a:lnRef idx="1">
                <a:schemeClr val="accent3"/>
              </a:lnRef>
              <a:fillRef idx="0">
                <a:schemeClr val="accent3"/>
              </a:fillRef>
              <a:effectRef idx="0">
                <a:schemeClr val="accent3"/>
              </a:effectRef>
              <a:fontRef idx="minor">
                <a:schemeClr val="tx1"/>
              </a:fontRef>
            </p:style>
          </p:cxnSp>
          <p:sp>
            <p:nvSpPr>
              <p:cNvPr id="24" name="Rectangle 23"/>
              <p:cNvSpPr/>
              <p:nvPr/>
            </p:nvSpPr>
            <p:spPr>
              <a:xfrm>
                <a:off x="2057400" y="2667000"/>
                <a:ext cx="21336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Various Feature</a:t>
                </a:r>
              </a:p>
              <a:p>
                <a:pPr algn="ctr"/>
                <a:r>
                  <a:rPr lang="en-US" dirty="0" smtClean="0">
                    <a:solidFill>
                      <a:srgbClr val="002060"/>
                    </a:solidFill>
                  </a:rPr>
                  <a:t>Extracting</a:t>
                </a:r>
              </a:p>
              <a:p>
                <a:pPr algn="ctr"/>
                <a:r>
                  <a:rPr lang="en-US" dirty="0" smtClean="0">
                    <a:solidFill>
                      <a:srgbClr val="002060"/>
                    </a:solidFill>
                  </a:rPr>
                  <a:t>Methods </a:t>
                </a:r>
                <a:endParaRPr lang="en-US" dirty="0">
                  <a:solidFill>
                    <a:srgbClr val="002060"/>
                  </a:solidFill>
                </a:endParaRPr>
              </a:p>
            </p:txBody>
          </p:sp>
          <p:sp>
            <p:nvSpPr>
              <p:cNvPr id="27" name="Rectangle 26"/>
              <p:cNvSpPr/>
              <p:nvPr/>
            </p:nvSpPr>
            <p:spPr>
              <a:xfrm>
                <a:off x="5029199" y="2137833"/>
                <a:ext cx="2641600" cy="12911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Constructive</a:t>
                </a:r>
              </a:p>
              <a:p>
                <a:pPr algn="ctr"/>
                <a:r>
                  <a:rPr lang="en-US" sz="2400" dirty="0" smtClean="0">
                    <a:solidFill>
                      <a:schemeClr val="tx1"/>
                    </a:solidFill>
                  </a:rPr>
                  <a:t>Induction</a:t>
                </a:r>
                <a:endParaRPr lang="en-US" sz="3200" dirty="0">
                  <a:solidFill>
                    <a:schemeClr val="tx1"/>
                  </a:solidFill>
                </a:endParaRPr>
              </a:p>
            </p:txBody>
          </p:sp>
          <p:sp>
            <p:nvSpPr>
              <p:cNvPr id="28" name="Rectangle 27"/>
              <p:cNvSpPr/>
              <p:nvPr/>
            </p:nvSpPr>
            <p:spPr>
              <a:xfrm>
                <a:off x="5105400" y="3810000"/>
                <a:ext cx="2286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Clustering</a:t>
                </a:r>
                <a:endParaRPr lang="en-US" sz="2800" dirty="0">
                  <a:solidFill>
                    <a:schemeClr val="tx1"/>
                  </a:solidFill>
                </a:endParaRPr>
              </a:p>
            </p:txBody>
          </p:sp>
          <p:cxnSp>
            <p:nvCxnSpPr>
              <p:cNvPr id="33" name="Shape 28"/>
              <p:cNvCxnSpPr>
                <a:endCxn id="24" idx="1"/>
              </p:cNvCxnSpPr>
              <p:nvPr/>
            </p:nvCxnSpPr>
            <p:spPr>
              <a:xfrm>
                <a:off x="685800" y="2362200"/>
                <a:ext cx="1371600" cy="1066800"/>
              </a:xfrm>
              <a:prstGeom prst="bentConnector3">
                <a:avLst>
                  <a:gd name="adj1" fmla="val 50000"/>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37" name="Straight Arrow Connector 36"/>
              <p:cNvCxnSpPr>
                <a:endCxn id="28" idx="1"/>
              </p:cNvCxnSpPr>
              <p:nvPr/>
            </p:nvCxnSpPr>
            <p:spPr>
              <a:xfrm rot="16200000" flipH="1">
                <a:off x="3524250" y="2800350"/>
                <a:ext cx="2247900" cy="9144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flipV="1">
                <a:off x="4191000" y="990600"/>
                <a:ext cx="838200" cy="762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rot="16200000" flipH="1">
                <a:off x="3924300" y="3695700"/>
                <a:ext cx="1447800" cy="9144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V="1">
                <a:off x="4267200" y="3124200"/>
                <a:ext cx="838200" cy="381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rot="5400000" flipH="1" flipV="1">
                <a:off x="3962400" y="1752600"/>
                <a:ext cx="1295400" cy="8382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grpSp>
        <p:sp>
          <p:nvSpPr>
            <p:cNvPr id="49" name="Rectangle 48"/>
            <p:cNvSpPr/>
            <p:nvPr/>
          </p:nvSpPr>
          <p:spPr>
            <a:xfrm>
              <a:off x="152400" y="2667000"/>
              <a:ext cx="14478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Speech input</a:t>
              </a:r>
              <a:endParaRPr lang="en-US" dirty="0">
                <a:solidFill>
                  <a:srgbClr val="002060"/>
                </a:solidFill>
              </a:endParaRPr>
            </a:p>
          </p:txBody>
        </p:sp>
        <p:sp>
          <p:nvSpPr>
            <p:cNvPr id="55" name="Rectangle 54"/>
            <p:cNvSpPr/>
            <p:nvPr/>
          </p:nvSpPr>
          <p:spPr>
            <a:xfrm>
              <a:off x="152400" y="3657600"/>
              <a:ext cx="14478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Sensors</a:t>
              </a:r>
              <a:endParaRPr lang="en-US" sz="2400" dirty="0">
                <a:solidFill>
                  <a:srgbClr val="002060"/>
                </a:solidFill>
              </a:endParaRPr>
            </a:p>
          </p:txBody>
        </p:sp>
        <p:sp>
          <p:nvSpPr>
            <p:cNvPr id="56" name="Right Brace 55"/>
            <p:cNvSpPr/>
            <p:nvPr/>
          </p:nvSpPr>
          <p:spPr>
            <a:xfrm>
              <a:off x="1752600" y="1371600"/>
              <a:ext cx="533400" cy="3200400"/>
            </a:xfrm>
            <a:prstGeom prst="rightBrace">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8" name="Straight Connector 57"/>
          <p:cNvCxnSpPr/>
          <p:nvPr/>
        </p:nvCxnSpPr>
        <p:spPr>
          <a:xfrm>
            <a:off x="10363200" y="4876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hape 63"/>
          <p:cNvCxnSpPr>
            <a:stCxn id="15" idx="1"/>
          </p:cNvCxnSpPr>
          <p:nvPr/>
        </p:nvCxnSpPr>
        <p:spPr>
          <a:xfrm rot="10800000">
            <a:off x="4876800" y="4800600"/>
            <a:ext cx="762000" cy="1104900"/>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5" name="Shape 64"/>
          <p:cNvCxnSpPr>
            <a:stCxn id="15" idx="3"/>
          </p:cNvCxnSpPr>
          <p:nvPr/>
        </p:nvCxnSpPr>
        <p:spPr>
          <a:xfrm flipV="1">
            <a:off x="7086600" y="4800600"/>
            <a:ext cx="914400" cy="1104900"/>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Universal Perception Editor</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749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1676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Robot </a:t>
            </a:r>
            <a:endParaRPr lang="en-US" dirty="0"/>
          </a:p>
        </p:txBody>
      </p:sp>
      <p:sp>
        <p:nvSpPr>
          <p:cNvPr id="3" name="Rectangle 2"/>
          <p:cNvSpPr/>
          <p:nvPr/>
        </p:nvSpPr>
        <p:spPr>
          <a:xfrm>
            <a:off x="1447800" y="1676400"/>
            <a:ext cx="14478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controller</a:t>
            </a:r>
            <a:endParaRPr lang="en-US" sz="2400" dirty="0">
              <a:solidFill>
                <a:srgbClr val="002060"/>
              </a:solidFill>
            </a:endParaRPr>
          </a:p>
        </p:txBody>
      </p:sp>
      <p:cxnSp>
        <p:nvCxnSpPr>
          <p:cNvPr id="5" name="Straight Arrow Connector 4"/>
          <p:cNvCxnSpPr>
            <a:stCxn id="3" idx="3"/>
            <a:endCxn id="2" idx="1"/>
          </p:cNvCxnSpPr>
          <p:nvPr/>
        </p:nvCxnSpPr>
        <p:spPr>
          <a:xfrm>
            <a:off x="2895600" y="2019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hape 6"/>
          <p:cNvCxnSpPr>
            <a:stCxn id="2" idx="3"/>
          </p:cNvCxnSpPr>
          <p:nvPr/>
        </p:nvCxnSpPr>
        <p:spPr>
          <a:xfrm>
            <a:off x="5181600" y="2019300"/>
            <a:ext cx="457200" cy="1028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a:off x="533400" y="3048000"/>
            <a:ext cx="51054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endCxn id="3" idx="1"/>
          </p:cNvCxnSpPr>
          <p:nvPr/>
        </p:nvCxnSpPr>
        <p:spPr>
          <a:xfrm rot="5400000" flipH="1" flipV="1">
            <a:off x="514350" y="2114550"/>
            <a:ext cx="1028700" cy="838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05201" y="3960811"/>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Robot </a:t>
            </a:r>
            <a:endParaRPr lang="en-US" dirty="0"/>
          </a:p>
        </p:txBody>
      </p:sp>
      <p:sp>
        <p:nvSpPr>
          <p:cNvPr id="16" name="Rectangle 15"/>
          <p:cNvSpPr/>
          <p:nvPr/>
        </p:nvSpPr>
        <p:spPr>
          <a:xfrm>
            <a:off x="1219201" y="3960811"/>
            <a:ext cx="14478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controller</a:t>
            </a:r>
            <a:endParaRPr lang="en-US" sz="2400" dirty="0">
              <a:solidFill>
                <a:srgbClr val="002060"/>
              </a:solidFill>
            </a:endParaRPr>
          </a:p>
        </p:txBody>
      </p:sp>
      <p:cxnSp>
        <p:nvCxnSpPr>
          <p:cNvPr id="17" name="Straight Arrow Connector 16"/>
          <p:cNvCxnSpPr>
            <a:stCxn id="16" idx="3"/>
            <a:endCxn id="15" idx="1"/>
          </p:cNvCxnSpPr>
          <p:nvPr/>
        </p:nvCxnSpPr>
        <p:spPr>
          <a:xfrm>
            <a:off x="2667001" y="4303711"/>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5" idx="3"/>
          </p:cNvCxnSpPr>
          <p:nvPr/>
        </p:nvCxnSpPr>
        <p:spPr>
          <a:xfrm>
            <a:off x="4953001" y="4303711"/>
            <a:ext cx="457200" cy="1028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a:off x="304801" y="5332411"/>
            <a:ext cx="51054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endCxn id="16" idx="1"/>
          </p:cNvCxnSpPr>
          <p:nvPr/>
        </p:nvCxnSpPr>
        <p:spPr>
          <a:xfrm rot="5400000" flipH="1" flipV="1">
            <a:off x="285751" y="4398961"/>
            <a:ext cx="1028700" cy="838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0" y="6019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Critic</a:t>
            </a:r>
            <a:endParaRPr lang="en-US" dirty="0"/>
          </a:p>
        </p:txBody>
      </p:sp>
      <p:cxnSp>
        <p:nvCxnSpPr>
          <p:cNvPr id="23" name="Straight Arrow Connector 22"/>
          <p:cNvCxnSpPr/>
          <p:nvPr/>
        </p:nvCxnSpPr>
        <p:spPr>
          <a:xfrm rot="5400000">
            <a:off x="2057400" y="5180806"/>
            <a:ext cx="1677194" cy="79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rot="5400000">
            <a:off x="3009900" y="5676900"/>
            <a:ext cx="685800"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9" name="Shape 28"/>
          <p:cNvCxnSpPr>
            <a:stCxn id="21" idx="1"/>
          </p:cNvCxnSpPr>
          <p:nvPr/>
        </p:nvCxnSpPr>
        <p:spPr>
          <a:xfrm rot="10800000">
            <a:off x="1752600" y="4648200"/>
            <a:ext cx="533400" cy="1714500"/>
          </a:xfrm>
          <a:prstGeom prst="bentConnector2">
            <a:avLst/>
          </a:prstGeom>
          <a:ln w="76200">
            <a:tailEnd type="arrow"/>
          </a:ln>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Feedback from the environment</a:t>
            </a:r>
            <a:endParaRPr lang="en-US" sz="4800" b="1" dirty="0">
              <a:solidFill>
                <a:srgbClr val="FF0000"/>
              </a:solidFill>
              <a:effectLst>
                <a:outerShdw blurRad="38100" dist="38100" dir="2700000" algn="tl">
                  <a:srgbClr val="000000">
                    <a:alpha val="43137"/>
                  </a:srgbClr>
                </a:outerShdw>
              </a:effectLst>
            </a:endParaRPr>
          </a:p>
        </p:txBody>
      </p:sp>
      <p:sp>
        <p:nvSpPr>
          <p:cNvPr id="24" name="TextBox 23"/>
          <p:cNvSpPr txBox="1"/>
          <p:nvPr/>
        </p:nvSpPr>
        <p:spPr>
          <a:xfrm>
            <a:off x="5791200" y="1981200"/>
            <a:ext cx="3352800" cy="2677656"/>
          </a:xfrm>
          <a:prstGeom prst="rect">
            <a:avLst/>
          </a:prstGeom>
          <a:noFill/>
        </p:spPr>
        <p:txBody>
          <a:bodyPr wrap="square" rtlCol="0">
            <a:spAutoFit/>
          </a:bodyPr>
          <a:lstStyle/>
          <a:p>
            <a:r>
              <a:rPr lang="en-US" sz="2800" dirty="0" smtClean="0"/>
              <a:t>The environment includes:</a:t>
            </a:r>
          </a:p>
          <a:p>
            <a:pPr marL="800100" lvl="1" indent="-342900">
              <a:buFont typeface="+mj-lt"/>
              <a:buAutoNum type="arabicPeriod"/>
            </a:pPr>
            <a:r>
              <a:rPr lang="en-US" sz="2800" dirty="0" smtClean="0"/>
              <a:t>Other robots</a:t>
            </a:r>
          </a:p>
          <a:p>
            <a:pPr marL="800100" lvl="1" indent="-342900">
              <a:buFont typeface="+mj-lt"/>
              <a:buAutoNum type="arabicPeriod"/>
            </a:pPr>
            <a:r>
              <a:rPr lang="en-US" sz="2800" dirty="0" smtClean="0"/>
              <a:t>Human actors</a:t>
            </a:r>
          </a:p>
          <a:p>
            <a:pPr marL="800100" lvl="1" indent="-342900">
              <a:buFont typeface="+mj-lt"/>
              <a:buAutoNum type="arabicPeriod"/>
            </a:pPr>
            <a:r>
              <a:rPr lang="en-US" sz="2800" dirty="0" smtClean="0"/>
              <a:t>Audience</a:t>
            </a:r>
          </a:p>
          <a:p>
            <a:pPr marL="800100" lvl="1" indent="-342900">
              <a:buFont typeface="+mj-lt"/>
              <a:buAutoNum type="arabicPeriod"/>
            </a:pPr>
            <a:r>
              <a:rPr lang="en-US" sz="2800" dirty="0" smtClean="0"/>
              <a:t>The director</a:t>
            </a:r>
            <a:endParaRPr lang="en-US" sz="2800" dirty="0"/>
          </a:p>
        </p:txBody>
      </p:sp>
    </p:spTree>
    <p:extLst>
      <p:ext uri="{BB962C8B-B14F-4D97-AF65-F5344CB8AC3E}">
        <p14:creationId xmlns:p14="http://schemas.microsoft.com/office/powerpoint/2010/main" val="16129234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Reversibility of input and output</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382000" cy="3048000"/>
          </a:xfrm>
        </p:spPr>
        <p:txBody>
          <a:bodyPr>
            <a:noAutofit/>
          </a:bodyPr>
          <a:lstStyle/>
          <a:p>
            <a:r>
              <a:rPr lang="en-US" sz="2800" dirty="0" smtClean="0"/>
              <a:t>The </a:t>
            </a:r>
            <a:r>
              <a:rPr lang="en-US" sz="2800" dirty="0">
                <a:solidFill>
                  <a:srgbClr val="FF0000"/>
                </a:solidFill>
              </a:rPr>
              <a:t>reversibility</a:t>
            </a:r>
            <a:r>
              <a:rPr lang="en-US" sz="2800" dirty="0"/>
              <a:t> of the human’s behavior and the robot’s </a:t>
            </a:r>
            <a:r>
              <a:rPr lang="en-US" sz="2800" u="sng" dirty="0"/>
              <a:t>behavior that mimics this </a:t>
            </a:r>
            <a:r>
              <a:rPr lang="en-US" sz="2800" u="sng" dirty="0" smtClean="0"/>
              <a:t>human</a:t>
            </a:r>
            <a:r>
              <a:rPr lang="en-US" sz="2800" dirty="0" smtClean="0"/>
              <a:t>.</a:t>
            </a:r>
          </a:p>
          <a:p>
            <a:endParaRPr lang="en-US" sz="2800" dirty="0"/>
          </a:p>
          <a:p>
            <a:r>
              <a:rPr lang="en-US" sz="2800" dirty="0" smtClean="0"/>
              <a:t>A sequence </a:t>
            </a:r>
            <a:r>
              <a:rPr lang="en-US" sz="2800" dirty="0"/>
              <a:t>like </a:t>
            </a:r>
            <a:r>
              <a:rPr lang="en-US" sz="2800" b="1" i="1" dirty="0"/>
              <a:t>“left hand up - next right hand down”</a:t>
            </a:r>
            <a:r>
              <a:rPr lang="en-US" sz="2800" dirty="0" smtClean="0"/>
              <a:t> </a:t>
            </a:r>
            <a:r>
              <a:rPr lang="en-US" sz="2800" dirty="0"/>
              <a:t>can be an input sequence of an acceptor machine or an output sequence of a generator machine. </a:t>
            </a:r>
            <a:endParaRPr lang="en-US" sz="2800" dirty="0" smtClean="0"/>
          </a:p>
        </p:txBody>
      </p:sp>
      <p:sp>
        <p:nvSpPr>
          <p:cNvPr id="4" name="Rectangle 3"/>
          <p:cNvSpPr/>
          <p:nvPr/>
        </p:nvSpPr>
        <p:spPr>
          <a:xfrm>
            <a:off x="304800" y="5171896"/>
            <a:ext cx="2133600" cy="954107"/>
          </a:xfrm>
          <a:prstGeom prst="rect">
            <a:avLst/>
          </a:prstGeom>
          <a:solidFill>
            <a:srgbClr val="FFFF00"/>
          </a:solidFill>
          <a:ln w="57150">
            <a:solidFill>
              <a:srgbClr val="FF0000"/>
            </a:solidFill>
          </a:ln>
        </p:spPr>
        <p:txBody>
          <a:bodyPr wrap="square">
            <a:spAutoFit/>
          </a:bodyPr>
          <a:lstStyle/>
          <a:p>
            <a:r>
              <a:rPr lang="en-US" sz="2800" b="1" dirty="0">
                <a:solidFill>
                  <a:srgbClr val="FF0000"/>
                </a:solidFill>
                <a:effectLst>
                  <a:outerShdw blurRad="38100" dist="38100" dir="2700000" algn="tl">
                    <a:srgbClr val="000000">
                      <a:alpha val="43137"/>
                    </a:srgbClr>
                  </a:outerShdw>
                </a:effectLst>
              </a:rPr>
              <a:t>generator machine</a:t>
            </a:r>
          </a:p>
        </p:txBody>
      </p:sp>
      <p:sp>
        <p:nvSpPr>
          <p:cNvPr id="5" name="Rectangle 4"/>
          <p:cNvSpPr/>
          <p:nvPr/>
        </p:nvSpPr>
        <p:spPr>
          <a:xfrm>
            <a:off x="6647597" y="5048785"/>
            <a:ext cx="2326371" cy="1200329"/>
          </a:xfrm>
          <a:prstGeom prst="rect">
            <a:avLst/>
          </a:prstGeom>
          <a:solidFill>
            <a:srgbClr val="FFFF00"/>
          </a:solidFill>
          <a:ln w="57150">
            <a:solidFill>
              <a:srgbClr val="FF0000"/>
            </a:solidFill>
          </a:ln>
        </p:spPr>
        <p:txBody>
          <a:bodyPr wrap="square">
            <a:spAutoFit/>
          </a:bodyPr>
          <a:lstStyle/>
          <a:p>
            <a:r>
              <a:rPr lang="en-US" sz="3600" b="1" dirty="0">
                <a:solidFill>
                  <a:srgbClr val="FF0000"/>
                </a:solidFill>
                <a:effectLst>
                  <a:outerShdw blurRad="38100" dist="38100" dir="2700000" algn="tl">
                    <a:srgbClr val="000000">
                      <a:alpha val="43137"/>
                    </a:srgbClr>
                  </a:outerShdw>
                </a:effectLst>
              </a:rPr>
              <a:t>acceptor machine </a:t>
            </a:r>
          </a:p>
        </p:txBody>
      </p:sp>
      <p:sp>
        <p:nvSpPr>
          <p:cNvPr id="6" name="Rectangle 5"/>
          <p:cNvSpPr/>
          <p:nvPr/>
        </p:nvSpPr>
        <p:spPr>
          <a:xfrm>
            <a:off x="2744500" y="5146467"/>
            <a:ext cx="3578800" cy="369332"/>
          </a:xfrm>
          <a:prstGeom prst="rect">
            <a:avLst/>
          </a:prstGeom>
        </p:spPr>
        <p:txBody>
          <a:bodyPr wrap="none">
            <a:spAutoFit/>
          </a:bodyPr>
          <a:lstStyle/>
          <a:p>
            <a:r>
              <a:rPr lang="en-US" b="1" i="1" dirty="0"/>
              <a:t>left hand up - next right hand down</a:t>
            </a:r>
            <a:endParaRPr lang="en-US" dirty="0"/>
          </a:p>
        </p:txBody>
      </p:sp>
      <p:sp>
        <p:nvSpPr>
          <p:cNvPr id="7" name="Right Arrow 6"/>
          <p:cNvSpPr/>
          <p:nvPr/>
        </p:nvSpPr>
        <p:spPr>
          <a:xfrm>
            <a:off x="2438400" y="5502757"/>
            <a:ext cx="4191000" cy="2923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1429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rgbClr val="FFFF00"/>
          </a:solidFill>
        </p:spPr>
        <p:txBody>
          <a:bodyPr/>
          <a:lstStyle/>
          <a:p>
            <a:r>
              <a:rPr lang="en-US" dirty="0" smtClean="0"/>
              <a:t>Reversibility</a:t>
            </a:r>
            <a:endParaRPr lang="en-US" dirty="0"/>
          </a:p>
        </p:txBody>
      </p:sp>
      <p:sp>
        <p:nvSpPr>
          <p:cNvPr id="3" name="Content Placeholder 2"/>
          <p:cNvSpPr>
            <a:spLocks noGrp="1"/>
          </p:cNvSpPr>
          <p:nvPr>
            <p:ph idx="1"/>
          </p:nvPr>
        </p:nvSpPr>
        <p:spPr>
          <a:xfrm>
            <a:off x="457200" y="1600201"/>
            <a:ext cx="8229600" cy="2667000"/>
          </a:xfrm>
        </p:spPr>
        <p:txBody>
          <a:bodyPr>
            <a:normAutofit fontScale="92500" lnSpcReduction="10000"/>
          </a:bodyPr>
          <a:lstStyle/>
          <a:p>
            <a:pPr marL="0" indent="0">
              <a:buNone/>
            </a:pPr>
            <a:r>
              <a:rPr lang="en-US" dirty="0" smtClean="0"/>
              <a:t>Because </a:t>
            </a:r>
            <a:r>
              <a:rPr lang="en-US" dirty="0"/>
              <a:t>of reversibility, this expression can apply </a:t>
            </a:r>
            <a:r>
              <a:rPr lang="en-US" dirty="0" smtClean="0"/>
              <a:t>both:</a:t>
            </a:r>
          </a:p>
          <a:p>
            <a:pPr marL="857250" lvl="1" indent="-457200"/>
            <a:r>
              <a:rPr lang="en-US" dirty="0" smtClean="0"/>
              <a:t> </a:t>
            </a:r>
            <a:r>
              <a:rPr lang="en-US" dirty="0"/>
              <a:t>to a robot recognizing actions of a human (</a:t>
            </a:r>
            <a:r>
              <a:rPr lang="en-US" i="1" u="sng" dirty="0"/>
              <a:t>the acceptor semantics</a:t>
            </a:r>
            <a:r>
              <a:rPr lang="en-US" dirty="0"/>
              <a:t>) </a:t>
            </a:r>
            <a:endParaRPr lang="en-US" dirty="0" smtClean="0"/>
          </a:p>
          <a:p>
            <a:pPr marL="857250" lvl="1" indent="-457200"/>
            <a:r>
              <a:rPr lang="en-US" dirty="0" smtClean="0"/>
              <a:t>or </a:t>
            </a:r>
            <a:r>
              <a:rPr lang="en-US" dirty="0"/>
              <a:t>to a robot trying to imitate the human’s behavior (</a:t>
            </a:r>
            <a:r>
              <a:rPr lang="en-US" i="1" u="sng" dirty="0"/>
              <a:t>the generator semantics).</a:t>
            </a:r>
            <a:endParaRPr lang="en-US" dirty="0"/>
          </a:p>
        </p:txBody>
      </p:sp>
    </p:spTree>
    <p:extLst>
      <p:ext uri="{BB962C8B-B14F-4D97-AF65-F5344CB8AC3E}">
        <p14:creationId xmlns:p14="http://schemas.microsoft.com/office/powerpoint/2010/main" val="345756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05800" cy="4495800"/>
          </a:xfrm>
        </p:spPr>
        <p:txBody>
          <a:bodyPr>
            <a:noAutofit/>
          </a:bodyPr>
          <a:lstStyle/>
          <a:p>
            <a:pPr marL="514350" indent="-514350">
              <a:buNone/>
            </a:pPr>
            <a:r>
              <a:rPr lang="en-US" sz="4400" dirty="0" smtClean="0"/>
              <a:t>The concept of generalized motions and universal  event editor to edit:</a:t>
            </a:r>
          </a:p>
          <a:p>
            <a:pPr marL="914400" lvl="1" indent="-514350"/>
            <a:r>
              <a:rPr lang="en-US" sz="4000" dirty="0" smtClean="0"/>
              <a:t>robot motions, </a:t>
            </a:r>
          </a:p>
          <a:p>
            <a:pPr marL="914400" lvl="1" indent="-514350"/>
            <a:r>
              <a:rPr lang="en-US" sz="4000" dirty="0" smtClean="0"/>
              <a:t>behaviors, </a:t>
            </a:r>
          </a:p>
          <a:p>
            <a:pPr marL="914400" lvl="1" indent="-514350"/>
            <a:r>
              <a:rPr lang="en-US" sz="4000" dirty="0" smtClean="0"/>
              <a:t>lightings and automated events</a:t>
            </a:r>
          </a:p>
          <a:p>
            <a:pPr marL="914400" lvl="1" indent="-514350">
              <a:buNone/>
            </a:pPr>
            <a:endParaRPr lang="en-US" sz="4000" dirty="0" smtClean="0"/>
          </a:p>
        </p:txBody>
      </p:sp>
    </p:spTree>
    <p:extLst>
      <p:ext uri="{BB962C8B-B14F-4D97-AF65-F5344CB8AC3E}">
        <p14:creationId xmlns:p14="http://schemas.microsoft.com/office/powerpoint/2010/main" val="7295576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6800"/>
          </a:xfrm>
          <a:solidFill>
            <a:schemeClr val="bg2"/>
          </a:solidFill>
        </p:spPr>
        <p:txBody>
          <a:bodyPr>
            <a:normAutofit/>
          </a:bodyPr>
          <a:lstStyle/>
          <a:p>
            <a:r>
              <a:rPr lang="en-US" sz="8000" b="1" dirty="0" smtClean="0">
                <a:solidFill>
                  <a:srgbClr val="FF0000"/>
                </a:solidFill>
                <a:effectLst>
                  <a:outerShdw blurRad="38100" dist="38100" dir="2700000" algn="tl">
                    <a:srgbClr val="000000">
                      <a:alpha val="43137"/>
                    </a:srgbClr>
                  </a:outerShdw>
                </a:effectLst>
              </a:rPr>
              <a:t>Behavior Machine (Complex State Machine)</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373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 Machine (Complex State Machine)</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500227228"/>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4446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668962"/>
          </a:xfrm>
          <a:solidFill>
            <a:srgbClr val="FFFF00"/>
          </a:solidFill>
          <a:ln w="76200">
            <a:solidFill>
              <a:srgbClr val="FF0000"/>
            </a:solidFill>
          </a:ln>
        </p:spPr>
        <p:txBody>
          <a:bodyPr>
            <a:noAutofit/>
          </a:bodyPr>
          <a:lstStyle/>
          <a:p>
            <a:r>
              <a:rPr lang="en-US" sz="8000" b="1" i="1" dirty="0" smtClean="0">
                <a:solidFill>
                  <a:srgbClr val="FF0000"/>
                </a:solidFill>
                <a:effectLst>
                  <a:outerShdw blurRad="38100" dist="38100" dir="2700000" algn="tl">
                    <a:srgbClr val="000000">
                      <a:alpha val="43137"/>
                    </a:srgbClr>
                  </a:outerShdw>
                </a:effectLst>
              </a:rPr>
              <a:t>Universal </a:t>
            </a:r>
            <a:r>
              <a:rPr lang="en-US" sz="8000" b="1" i="1" dirty="0" smtClean="0">
                <a:effectLst>
                  <a:outerShdw blurRad="38100" dist="38100" dir="2700000" algn="tl">
                    <a:srgbClr val="000000">
                      <a:alpha val="43137"/>
                    </a:srgbClr>
                  </a:outerShdw>
                </a:effectLst>
              </a:rPr>
              <a:t>Perception</a:t>
            </a:r>
            <a:r>
              <a:rPr lang="en-US" sz="8000" b="1" i="1" dirty="0" smtClean="0">
                <a:solidFill>
                  <a:srgbClr val="FF0000"/>
                </a:solidFill>
                <a:effectLst>
                  <a:outerShdw blurRad="38100" dist="38100" dir="2700000" algn="tl">
                    <a:srgbClr val="000000">
                      <a:alpha val="43137"/>
                    </a:srgbClr>
                  </a:outerShdw>
                </a:effectLst>
              </a:rPr>
              <a:t> Editors for Robot Theatre</a:t>
            </a:r>
            <a:endParaRPr lang="en-US" sz="8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98713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0" y="3124200"/>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effectLst>
                  <a:outerShdw blurRad="38100" dist="38100" dir="2700000" algn="tl">
                    <a:srgbClr val="000000">
                      <a:alpha val="43137"/>
                    </a:srgbClr>
                  </a:outerShdw>
                </a:effectLst>
              </a:rPr>
              <a:t>Accept</a:t>
            </a:r>
            <a:r>
              <a:rPr lang="en-US" dirty="0" smtClean="0"/>
              <a:t> Hello</a:t>
            </a:r>
            <a:endParaRPr lang="en-US" dirty="0"/>
          </a:p>
        </p:txBody>
      </p:sp>
      <p:sp>
        <p:nvSpPr>
          <p:cNvPr id="3" name="Freeform 2"/>
          <p:cNvSpPr/>
          <p:nvPr/>
        </p:nvSpPr>
        <p:spPr>
          <a:xfrm>
            <a:off x="1373077" y="1835198"/>
            <a:ext cx="1712561" cy="1578036"/>
          </a:xfrm>
          <a:custGeom>
            <a:avLst/>
            <a:gdLst>
              <a:gd name="connsiteX0" fmla="*/ 30054 w 1712561"/>
              <a:gd name="connsiteY0" fmla="*/ 1294257 h 1578036"/>
              <a:gd name="connsiteX1" fmla="*/ 61585 w 1712561"/>
              <a:gd name="connsiteY1" fmla="*/ 994712 h 1578036"/>
              <a:gd name="connsiteX2" fmla="*/ 581847 w 1712561"/>
              <a:gd name="connsiteY2" fmla="*/ 96078 h 1578036"/>
              <a:gd name="connsiteX3" fmla="*/ 1196702 w 1712561"/>
              <a:gd name="connsiteY3" fmla="*/ 64547 h 1578036"/>
              <a:gd name="connsiteX4" fmla="*/ 1685433 w 1712561"/>
              <a:gd name="connsiteY4" fmla="*/ 442919 h 1578036"/>
              <a:gd name="connsiteX5" fmla="*/ 1606606 w 1712561"/>
              <a:gd name="connsiteY5" fmla="*/ 978947 h 1578036"/>
              <a:gd name="connsiteX6" fmla="*/ 1243999 w 1712561"/>
              <a:gd name="connsiteY6" fmla="*/ 1199664 h 1578036"/>
              <a:gd name="connsiteX7" fmla="*/ 597613 w 1712561"/>
              <a:gd name="connsiteY7" fmla="*/ 1578036 h 15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561" h="1578036">
                <a:moveTo>
                  <a:pt x="30054" y="1294257"/>
                </a:moveTo>
                <a:cubicBezTo>
                  <a:pt x="-163" y="1244332"/>
                  <a:pt x="-30380" y="1194408"/>
                  <a:pt x="61585" y="994712"/>
                </a:cubicBezTo>
                <a:cubicBezTo>
                  <a:pt x="153550" y="795016"/>
                  <a:pt x="392661" y="251105"/>
                  <a:pt x="581847" y="96078"/>
                </a:cubicBezTo>
                <a:cubicBezTo>
                  <a:pt x="771033" y="-58949"/>
                  <a:pt x="1012771" y="6740"/>
                  <a:pt x="1196702" y="64547"/>
                </a:cubicBezTo>
                <a:cubicBezTo>
                  <a:pt x="1380633" y="122354"/>
                  <a:pt x="1617116" y="290519"/>
                  <a:pt x="1685433" y="442919"/>
                </a:cubicBezTo>
                <a:cubicBezTo>
                  <a:pt x="1753750" y="595319"/>
                  <a:pt x="1680178" y="852823"/>
                  <a:pt x="1606606" y="978947"/>
                </a:cubicBezTo>
                <a:cubicBezTo>
                  <a:pt x="1533034" y="1105071"/>
                  <a:pt x="1243999" y="1199664"/>
                  <a:pt x="1243999" y="1199664"/>
                </a:cubicBezTo>
                <a:lnTo>
                  <a:pt x="597613" y="1578036"/>
                </a:ln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1512032"/>
            <a:ext cx="1219200" cy="646331"/>
          </a:xfrm>
          <a:prstGeom prst="rect">
            <a:avLst/>
          </a:prstGeom>
          <a:noFill/>
        </p:spPr>
        <p:txBody>
          <a:bodyPr wrap="square" rtlCol="0">
            <a:spAutoFit/>
          </a:bodyPr>
          <a:lstStyle/>
          <a:p>
            <a:r>
              <a:rPr lang="en-US" dirty="0" smtClean="0"/>
              <a:t>Say hello, wave hand</a:t>
            </a:r>
            <a:endParaRPr lang="en-US" dirty="0"/>
          </a:p>
        </p:txBody>
      </p:sp>
      <p:sp>
        <p:nvSpPr>
          <p:cNvPr id="5" name="Oval 4"/>
          <p:cNvSpPr/>
          <p:nvPr/>
        </p:nvSpPr>
        <p:spPr>
          <a:xfrm>
            <a:off x="228600" y="4876800"/>
            <a:ext cx="1755228"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Greeting completed</a:t>
            </a:r>
            <a:endParaRPr lang="en-US" sz="1600" b="1" dirty="0">
              <a:effectLst>
                <a:outerShdw blurRad="38100" dist="38100" dir="2700000" algn="tl">
                  <a:srgbClr val="000000">
                    <a:alpha val="43137"/>
                  </a:srgbClr>
                </a:outerShdw>
              </a:effectLst>
            </a:endParaRPr>
          </a:p>
        </p:txBody>
      </p:sp>
      <p:cxnSp>
        <p:nvCxnSpPr>
          <p:cNvPr id="7" name="Straight Arrow Connector 6"/>
          <p:cNvCxnSpPr>
            <a:stCxn id="2" idx="4"/>
            <a:endCxn id="5" idx="0"/>
          </p:cNvCxnSpPr>
          <p:nvPr/>
        </p:nvCxnSpPr>
        <p:spPr>
          <a:xfrm flipH="1">
            <a:off x="1106214" y="3962400"/>
            <a:ext cx="112986" cy="914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3077" y="4087054"/>
            <a:ext cx="2438400" cy="400110"/>
          </a:xfrm>
          <a:prstGeom prst="rect">
            <a:avLst/>
          </a:prstGeom>
          <a:noFill/>
        </p:spPr>
        <p:txBody>
          <a:bodyPr wrap="square" rtlCol="0">
            <a:spAutoFit/>
          </a:bodyPr>
          <a:lstStyle/>
          <a:p>
            <a:r>
              <a:rPr lang="en-US" sz="2000" dirty="0" smtClean="0"/>
              <a:t>Accept handshake</a:t>
            </a:r>
            <a:endParaRPr lang="en-US" sz="2000" dirty="0"/>
          </a:p>
        </p:txBody>
      </p:sp>
      <p:sp>
        <p:nvSpPr>
          <p:cNvPr id="11" name="TextBox 10"/>
          <p:cNvSpPr txBox="1"/>
          <p:nvPr/>
        </p:nvSpPr>
        <p:spPr>
          <a:xfrm>
            <a:off x="228600" y="141155"/>
            <a:ext cx="3296307" cy="954107"/>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Perception Automaton</a:t>
            </a:r>
            <a:endParaRPr lang="en-US" sz="28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638800" y="176039"/>
            <a:ext cx="3296307" cy="954107"/>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Motion Generator Automaton</a:t>
            </a:r>
            <a:endParaRPr lang="en-US" sz="28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4953000" y="3136168"/>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effectLst>
                  <a:outerShdw blurRad="38100" dist="38100" dir="2700000" algn="tl">
                    <a:srgbClr val="000000">
                      <a:alpha val="43137"/>
                    </a:srgbClr>
                  </a:outerShdw>
                </a:effectLst>
              </a:rPr>
              <a:t>Generate </a:t>
            </a:r>
            <a:r>
              <a:rPr lang="en-US" dirty="0" smtClean="0"/>
              <a:t>Hello</a:t>
            </a:r>
            <a:endParaRPr lang="en-US" dirty="0"/>
          </a:p>
        </p:txBody>
      </p:sp>
      <p:sp>
        <p:nvSpPr>
          <p:cNvPr id="14" name="Freeform 13"/>
          <p:cNvSpPr/>
          <p:nvPr/>
        </p:nvSpPr>
        <p:spPr>
          <a:xfrm>
            <a:off x="5868877" y="1847166"/>
            <a:ext cx="1712561" cy="1578036"/>
          </a:xfrm>
          <a:custGeom>
            <a:avLst/>
            <a:gdLst>
              <a:gd name="connsiteX0" fmla="*/ 30054 w 1712561"/>
              <a:gd name="connsiteY0" fmla="*/ 1294257 h 1578036"/>
              <a:gd name="connsiteX1" fmla="*/ 61585 w 1712561"/>
              <a:gd name="connsiteY1" fmla="*/ 994712 h 1578036"/>
              <a:gd name="connsiteX2" fmla="*/ 581847 w 1712561"/>
              <a:gd name="connsiteY2" fmla="*/ 96078 h 1578036"/>
              <a:gd name="connsiteX3" fmla="*/ 1196702 w 1712561"/>
              <a:gd name="connsiteY3" fmla="*/ 64547 h 1578036"/>
              <a:gd name="connsiteX4" fmla="*/ 1685433 w 1712561"/>
              <a:gd name="connsiteY4" fmla="*/ 442919 h 1578036"/>
              <a:gd name="connsiteX5" fmla="*/ 1606606 w 1712561"/>
              <a:gd name="connsiteY5" fmla="*/ 978947 h 1578036"/>
              <a:gd name="connsiteX6" fmla="*/ 1243999 w 1712561"/>
              <a:gd name="connsiteY6" fmla="*/ 1199664 h 1578036"/>
              <a:gd name="connsiteX7" fmla="*/ 597613 w 1712561"/>
              <a:gd name="connsiteY7" fmla="*/ 1578036 h 15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561" h="1578036">
                <a:moveTo>
                  <a:pt x="30054" y="1294257"/>
                </a:moveTo>
                <a:cubicBezTo>
                  <a:pt x="-163" y="1244332"/>
                  <a:pt x="-30380" y="1194408"/>
                  <a:pt x="61585" y="994712"/>
                </a:cubicBezTo>
                <a:cubicBezTo>
                  <a:pt x="153550" y="795016"/>
                  <a:pt x="392661" y="251105"/>
                  <a:pt x="581847" y="96078"/>
                </a:cubicBezTo>
                <a:cubicBezTo>
                  <a:pt x="771033" y="-58949"/>
                  <a:pt x="1012771" y="6740"/>
                  <a:pt x="1196702" y="64547"/>
                </a:cubicBezTo>
                <a:cubicBezTo>
                  <a:pt x="1380633" y="122354"/>
                  <a:pt x="1617116" y="290519"/>
                  <a:pt x="1685433" y="442919"/>
                </a:cubicBezTo>
                <a:cubicBezTo>
                  <a:pt x="1753750" y="595319"/>
                  <a:pt x="1680178" y="852823"/>
                  <a:pt x="1606606" y="978947"/>
                </a:cubicBezTo>
                <a:cubicBezTo>
                  <a:pt x="1533034" y="1105071"/>
                  <a:pt x="1243999" y="1199664"/>
                  <a:pt x="1243999" y="1199664"/>
                </a:cubicBezTo>
                <a:lnTo>
                  <a:pt x="597613" y="1578036"/>
                </a:ln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91400" y="1524000"/>
            <a:ext cx="1219200" cy="646331"/>
          </a:xfrm>
          <a:prstGeom prst="rect">
            <a:avLst/>
          </a:prstGeom>
          <a:noFill/>
        </p:spPr>
        <p:txBody>
          <a:bodyPr wrap="square" rtlCol="0">
            <a:spAutoFit/>
          </a:bodyPr>
          <a:lstStyle/>
          <a:p>
            <a:r>
              <a:rPr lang="en-US" dirty="0" smtClean="0"/>
              <a:t>Say hello, wave hand</a:t>
            </a:r>
            <a:endParaRPr lang="en-US" dirty="0"/>
          </a:p>
        </p:txBody>
      </p:sp>
      <p:sp>
        <p:nvSpPr>
          <p:cNvPr id="16" name="Oval 15"/>
          <p:cNvSpPr/>
          <p:nvPr/>
        </p:nvSpPr>
        <p:spPr>
          <a:xfrm>
            <a:off x="4724400" y="4888768"/>
            <a:ext cx="1755228"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Greeting completed</a:t>
            </a:r>
            <a:endParaRPr lang="en-US" sz="1600" b="1" dirty="0">
              <a:effectLst>
                <a:outerShdw blurRad="38100" dist="38100" dir="2700000" algn="tl">
                  <a:srgbClr val="000000">
                    <a:alpha val="43137"/>
                  </a:srgbClr>
                </a:outerShdw>
              </a:effectLst>
            </a:endParaRPr>
          </a:p>
        </p:txBody>
      </p:sp>
      <p:cxnSp>
        <p:nvCxnSpPr>
          <p:cNvPr id="17" name="Straight Arrow Connector 16"/>
          <p:cNvCxnSpPr>
            <a:stCxn id="13" idx="4"/>
            <a:endCxn id="16" idx="0"/>
          </p:cNvCxnSpPr>
          <p:nvPr/>
        </p:nvCxnSpPr>
        <p:spPr>
          <a:xfrm flipH="1">
            <a:off x="5602014" y="3974368"/>
            <a:ext cx="112986" cy="914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68877" y="4099022"/>
            <a:ext cx="2438400" cy="707886"/>
          </a:xfrm>
          <a:prstGeom prst="rect">
            <a:avLst/>
          </a:prstGeom>
          <a:noFill/>
        </p:spPr>
        <p:txBody>
          <a:bodyPr wrap="square" rtlCol="0">
            <a:spAutoFit/>
          </a:bodyPr>
          <a:lstStyle/>
          <a:p>
            <a:r>
              <a:rPr lang="en-US" sz="2000" dirty="0" smtClean="0"/>
              <a:t>Generate handshake motion</a:t>
            </a:r>
            <a:endParaRPr lang="en-US" sz="2000" dirty="0"/>
          </a:p>
        </p:txBody>
      </p:sp>
    </p:spTree>
    <p:extLst>
      <p:ext uri="{BB962C8B-B14F-4D97-AF65-F5344CB8AC3E}">
        <p14:creationId xmlns:p14="http://schemas.microsoft.com/office/powerpoint/2010/main" val="21667975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97868"/>
            <a:ext cx="1447800" cy="369332"/>
          </a:xfrm>
          <a:prstGeom prst="rect">
            <a:avLst/>
          </a:prstGeom>
          <a:noFill/>
        </p:spPr>
        <p:txBody>
          <a:bodyPr wrap="square" rtlCol="0">
            <a:spAutoFit/>
          </a:bodyPr>
          <a:lstStyle/>
          <a:p>
            <a:r>
              <a:rPr lang="en-US" dirty="0" smtClean="0"/>
              <a:t>Face  Image 1</a:t>
            </a:r>
            <a:endParaRPr lang="en-US" dirty="0"/>
          </a:p>
        </p:txBody>
      </p:sp>
      <p:sp>
        <p:nvSpPr>
          <p:cNvPr id="3" name="TextBox 2"/>
          <p:cNvSpPr txBox="1"/>
          <p:nvPr/>
        </p:nvSpPr>
        <p:spPr>
          <a:xfrm>
            <a:off x="1676400" y="4583668"/>
            <a:ext cx="1447800" cy="369332"/>
          </a:xfrm>
          <a:prstGeom prst="rect">
            <a:avLst/>
          </a:prstGeom>
          <a:noFill/>
        </p:spPr>
        <p:txBody>
          <a:bodyPr wrap="square" rtlCol="0">
            <a:spAutoFit/>
          </a:bodyPr>
          <a:lstStyle/>
          <a:p>
            <a:r>
              <a:rPr lang="en-US" dirty="0" smtClean="0"/>
              <a:t>Face  Image 2</a:t>
            </a:r>
            <a:endParaRPr lang="en-US" dirty="0"/>
          </a:p>
        </p:txBody>
      </p:sp>
      <p:sp>
        <p:nvSpPr>
          <p:cNvPr id="4" name="TextBox 3"/>
          <p:cNvSpPr txBox="1"/>
          <p:nvPr/>
        </p:nvSpPr>
        <p:spPr>
          <a:xfrm>
            <a:off x="1828800" y="5345668"/>
            <a:ext cx="1447800" cy="369332"/>
          </a:xfrm>
          <a:prstGeom prst="rect">
            <a:avLst/>
          </a:prstGeom>
          <a:noFill/>
        </p:spPr>
        <p:txBody>
          <a:bodyPr wrap="square" rtlCol="0">
            <a:spAutoFit/>
          </a:bodyPr>
          <a:lstStyle/>
          <a:p>
            <a:r>
              <a:rPr lang="en-US" dirty="0" smtClean="0"/>
              <a:t>Face  Image 3</a:t>
            </a:r>
            <a:endParaRPr lang="en-US" dirty="0"/>
          </a:p>
        </p:txBody>
      </p:sp>
      <p:sp>
        <p:nvSpPr>
          <p:cNvPr id="5" name="TextBox 4"/>
          <p:cNvSpPr txBox="1"/>
          <p:nvPr/>
        </p:nvSpPr>
        <p:spPr>
          <a:xfrm>
            <a:off x="1905000" y="6336268"/>
            <a:ext cx="1447800" cy="369332"/>
          </a:xfrm>
          <a:prstGeom prst="rect">
            <a:avLst/>
          </a:prstGeom>
          <a:noFill/>
        </p:spPr>
        <p:txBody>
          <a:bodyPr wrap="square" rtlCol="0">
            <a:spAutoFit/>
          </a:bodyPr>
          <a:lstStyle/>
          <a:p>
            <a:r>
              <a:rPr lang="en-US" dirty="0" smtClean="0"/>
              <a:t>Face  Image 4</a:t>
            </a:r>
            <a:endParaRPr lang="en-US" dirty="0"/>
          </a:p>
        </p:txBody>
      </p:sp>
      <p:sp>
        <p:nvSpPr>
          <p:cNvPr id="6" name="TextBox 5"/>
          <p:cNvSpPr txBox="1"/>
          <p:nvPr/>
        </p:nvSpPr>
        <p:spPr>
          <a:xfrm>
            <a:off x="5638800" y="4126468"/>
            <a:ext cx="2057400" cy="369332"/>
          </a:xfrm>
          <a:prstGeom prst="rect">
            <a:avLst/>
          </a:prstGeom>
          <a:noFill/>
        </p:spPr>
        <p:txBody>
          <a:bodyPr wrap="square" rtlCol="0">
            <a:spAutoFit/>
          </a:bodyPr>
          <a:lstStyle/>
          <a:p>
            <a:r>
              <a:rPr lang="en-US" dirty="0" smtClean="0"/>
              <a:t>John Smith</a:t>
            </a:r>
            <a:endParaRPr lang="en-US" dirty="0"/>
          </a:p>
        </p:txBody>
      </p:sp>
      <p:sp>
        <p:nvSpPr>
          <p:cNvPr id="7" name="TextBox 6"/>
          <p:cNvSpPr txBox="1"/>
          <p:nvPr/>
        </p:nvSpPr>
        <p:spPr>
          <a:xfrm>
            <a:off x="5715000" y="5498068"/>
            <a:ext cx="2057400" cy="369332"/>
          </a:xfrm>
          <a:prstGeom prst="rect">
            <a:avLst/>
          </a:prstGeom>
          <a:noFill/>
        </p:spPr>
        <p:txBody>
          <a:bodyPr wrap="square" rtlCol="0">
            <a:spAutoFit/>
          </a:bodyPr>
          <a:lstStyle/>
          <a:p>
            <a:r>
              <a:rPr lang="en-US" dirty="0" smtClean="0"/>
              <a:t>Marek Perkowski</a:t>
            </a:r>
            <a:endParaRPr lang="en-US" dirty="0"/>
          </a:p>
        </p:txBody>
      </p:sp>
      <p:cxnSp>
        <p:nvCxnSpPr>
          <p:cNvPr id="9" name="Straight Arrow Connector 8"/>
          <p:cNvCxnSpPr>
            <a:endCxn id="6" idx="1"/>
          </p:cNvCxnSpPr>
          <p:nvPr/>
        </p:nvCxnSpPr>
        <p:spPr>
          <a:xfrm>
            <a:off x="3124200" y="4126468"/>
            <a:ext cx="25146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0400" y="4812268"/>
            <a:ext cx="2438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V="1">
            <a:off x="3276600" y="4431268"/>
            <a:ext cx="2362200" cy="1099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2069068"/>
            <a:ext cx="8382000" cy="1323439"/>
          </a:xfrm>
          <a:prstGeom prst="rect">
            <a:avLst/>
          </a:prstGeom>
          <a:solidFill>
            <a:schemeClr val="accent5">
              <a:lumMod val="20000"/>
              <a:lumOff val="80000"/>
            </a:schemeClr>
          </a:solid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Face Recognition as a learning problem</a:t>
            </a:r>
            <a:endParaRPr lang="en-US" sz="4000" b="1" dirty="0">
              <a:solidFill>
                <a:srgbClr val="FF0000"/>
              </a:solidFill>
              <a:effectLst>
                <a:outerShdw blurRad="38100" dist="38100" dir="2700000" algn="tl">
                  <a:srgbClr val="000000">
                    <a:alpha val="43137"/>
                  </a:srgbClr>
                </a:outerShdw>
              </a:effectLst>
            </a:endParaRPr>
          </a:p>
        </p:txBody>
      </p:sp>
      <p:sp>
        <p:nvSpPr>
          <p:cNvPr id="12" name="Rounded Rectangle 11"/>
          <p:cNvSpPr/>
          <p:nvPr/>
        </p:nvSpPr>
        <p:spPr>
          <a:xfrm>
            <a:off x="838200" y="152400"/>
            <a:ext cx="7467600" cy="1600200"/>
          </a:xfrm>
          <a:prstGeom prst="round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500" b="1" dirty="0" smtClean="0">
                <a:solidFill>
                  <a:srgbClr val="FF0000"/>
                </a:solidFill>
                <a:effectLst>
                  <a:outerShdw blurRad="38100" dist="38100" dir="2700000" algn="tl">
                    <a:srgbClr val="000000">
                      <a:alpha val="43137"/>
                    </a:srgbClr>
                  </a:outerShdw>
                </a:effectLst>
              </a:rPr>
              <a:t>Perception</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26589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828800"/>
            <a:ext cx="1447800" cy="369332"/>
          </a:xfrm>
          <a:prstGeom prst="rect">
            <a:avLst/>
          </a:prstGeom>
          <a:noFill/>
        </p:spPr>
        <p:txBody>
          <a:bodyPr wrap="square" rtlCol="0">
            <a:spAutoFit/>
          </a:bodyPr>
          <a:lstStyle/>
          <a:p>
            <a:r>
              <a:rPr lang="en-US" dirty="0" smtClean="0"/>
              <a:t>Face  Image 1</a:t>
            </a:r>
            <a:endParaRPr lang="en-US" dirty="0"/>
          </a:p>
        </p:txBody>
      </p:sp>
      <p:sp>
        <p:nvSpPr>
          <p:cNvPr id="3" name="TextBox 2"/>
          <p:cNvSpPr txBox="1"/>
          <p:nvPr/>
        </p:nvSpPr>
        <p:spPr>
          <a:xfrm>
            <a:off x="1676400" y="2514600"/>
            <a:ext cx="1447800" cy="369332"/>
          </a:xfrm>
          <a:prstGeom prst="rect">
            <a:avLst/>
          </a:prstGeom>
          <a:noFill/>
        </p:spPr>
        <p:txBody>
          <a:bodyPr wrap="square" rtlCol="0">
            <a:spAutoFit/>
          </a:bodyPr>
          <a:lstStyle/>
          <a:p>
            <a:r>
              <a:rPr lang="en-US" dirty="0" smtClean="0"/>
              <a:t>Face  Image 2</a:t>
            </a:r>
            <a:endParaRPr lang="en-US" dirty="0"/>
          </a:p>
        </p:txBody>
      </p:sp>
      <p:sp>
        <p:nvSpPr>
          <p:cNvPr id="4" name="TextBox 3"/>
          <p:cNvSpPr txBox="1"/>
          <p:nvPr/>
        </p:nvSpPr>
        <p:spPr>
          <a:xfrm>
            <a:off x="1828800" y="3276600"/>
            <a:ext cx="1447800" cy="369332"/>
          </a:xfrm>
          <a:prstGeom prst="rect">
            <a:avLst/>
          </a:prstGeom>
          <a:noFill/>
        </p:spPr>
        <p:txBody>
          <a:bodyPr wrap="square" rtlCol="0">
            <a:spAutoFit/>
          </a:bodyPr>
          <a:lstStyle/>
          <a:p>
            <a:r>
              <a:rPr lang="en-US" dirty="0" smtClean="0"/>
              <a:t>Face  Image 3</a:t>
            </a:r>
            <a:endParaRPr lang="en-US" dirty="0"/>
          </a:p>
        </p:txBody>
      </p:sp>
      <p:sp>
        <p:nvSpPr>
          <p:cNvPr id="5" name="TextBox 4"/>
          <p:cNvSpPr txBox="1"/>
          <p:nvPr/>
        </p:nvSpPr>
        <p:spPr>
          <a:xfrm>
            <a:off x="1905000" y="4267200"/>
            <a:ext cx="1447800" cy="369332"/>
          </a:xfrm>
          <a:prstGeom prst="rect">
            <a:avLst/>
          </a:prstGeom>
          <a:noFill/>
        </p:spPr>
        <p:txBody>
          <a:bodyPr wrap="square" rtlCol="0">
            <a:spAutoFit/>
          </a:bodyPr>
          <a:lstStyle/>
          <a:p>
            <a:r>
              <a:rPr lang="en-US" dirty="0" smtClean="0"/>
              <a:t>Face  Image 4</a:t>
            </a:r>
            <a:endParaRPr lang="en-US" dirty="0"/>
          </a:p>
        </p:txBody>
      </p:sp>
      <p:sp>
        <p:nvSpPr>
          <p:cNvPr id="6" name="TextBox 5"/>
          <p:cNvSpPr txBox="1"/>
          <p:nvPr/>
        </p:nvSpPr>
        <p:spPr>
          <a:xfrm>
            <a:off x="5638800" y="2057400"/>
            <a:ext cx="2057400" cy="369332"/>
          </a:xfrm>
          <a:prstGeom prst="rect">
            <a:avLst/>
          </a:prstGeom>
          <a:noFill/>
        </p:spPr>
        <p:txBody>
          <a:bodyPr wrap="square" rtlCol="0">
            <a:spAutoFit/>
          </a:bodyPr>
          <a:lstStyle/>
          <a:p>
            <a:r>
              <a:rPr lang="en-US" dirty="0" smtClean="0"/>
              <a:t>happy</a:t>
            </a:r>
            <a:endParaRPr lang="en-US" dirty="0"/>
          </a:p>
        </p:txBody>
      </p:sp>
      <p:sp>
        <p:nvSpPr>
          <p:cNvPr id="7" name="TextBox 6"/>
          <p:cNvSpPr txBox="1"/>
          <p:nvPr/>
        </p:nvSpPr>
        <p:spPr>
          <a:xfrm>
            <a:off x="5715000" y="3429000"/>
            <a:ext cx="2057400" cy="369332"/>
          </a:xfrm>
          <a:prstGeom prst="rect">
            <a:avLst/>
          </a:prstGeom>
          <a:noFill/>
        </p:spPr>
        <p:txBody>
          <a:bodyPr wrap="square" rtlCol="0">
            <a:spAutoFit/>
          </a:bodyPr>
          <a:lstStyle/>
          <a:p>
            <a:r>
              <a:rPr lang="en-US" dirty="0" smtClean="0"/>
              <a:t>sad</a:t>
            </a:r>
            <a:endParaRPr lang="en-US" dirty="0"/>
          </a:p>
        </p:txBody>
      </p:sp>
      <p:cxnSp>
        <p:nvCxnSpPr>
          <p:cNvPr id="9" name="Straight Arrow Connector 8"/>
          <p:cNvCxnSpPr>
            <a:endCxn id="6" idx="1"/>
          </p:cNvCxnSpPr>
          <p:nvPr/>
        </p:nvCxnSpPr>
        <p:spPr>
          <a:xfrm>
            <a:off x="3124200" y="2057400"/>
            <a:ext cx="25146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0400" y="2743200"/>
            <a:ext cx="2438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V="1">
            <a:off x="3276600" y="2362200"/>
            <a:ext cx="2362200" cy="1099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8400" y="381000"/>
            <a:ext cx="4724400" cy="369332"/>
          </a:xfrm>
          <a:prstGeom prst="rect">
            <a:avLst/>
          </a:prstGeom>
          <a:noFill/>
        </p:spPr>
        <p:txBody>
          <a:bodyPr wrap="square" rtlCol="0">
            <a:spAutoFit/>
          </a:bodyPr>
          <a:lstStyle/>
          <a:p>
            <a:r>
              <a:rPr lang="en-US" dirty="0" smtClean="0"/>
              <a:t>Face Emotion Recognition as a learning problem</a:t>
            </a:r>
            <a:endParaRPr lang="en-US" dirty="0"/>
          </a:p>
        </p:txBody>
      </p:sp>
      <p:cxnSp>
        <p:nvCxnSpPr>
          <p:cNvPr id="15" name="Straight Arrow Connector 14"/>
          <p:cNvCxnSpPr>
            <a:stCxn id="5" idx="3"/>
          </p:cNvCxnSpPr>
          <p:nvPr/>
        </p:nvCxnSpPr>
        <p:spPr>
          <a:xfrm flipV="1">
            <a:off x="3352800" y="3733800"/>
            <a:ext cx="2209800" cy="718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33600" y="5410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17" name="Rectangle 16"/>
          <p:cNvSpPr/>
          <p:nvPr/>
        </p:nvSpPr>
        <p:spPr>
          <a:xfrm>
            <a:off x="3657600" y="5410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a:t>
            </a:r>
            <a:endParaRPr lang="en-US" dirty="0"/>
          </a:p>
        </p:txBody>
      </p:sp>
      <p:sp>
        <p:nvSpPr>
          <p:cNvPr id="18" name="TextBox 17"/>
          <p:cNvSpPr txBox="1"/>
          <p:nvPr/>
        </p:nvSpPr>
        <p:spPr>
          <a:xfrm>
            <a:off x="381000" y="152400"/>
            <a:ext cx="8382000" cy="1323439"/>
          </a:xfrm>
          <a:prstGeom prst="rect">
            <a:avLst/>
          </a:prstGeom>
          <a:solidFill>
            <a:schemeClr val="accent5">
              <a:lumMod val="20000"/>
              <a:lumOff val="80000"/>
            </a:schemeClr>
          </a:solid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Face Emotion (Gesture) Recognition as a learning problem</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0881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85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3" name="Rectangle 2"/>
          <p:cNvSpPr/>
          <p:nvPr/>
        </p:nvSpPr>
        <p:spPr>
          <a:xfrm>
            <a:off x="3657600" y="685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a:t>
            </a:r>
            <a:endParaRPr lang="en-US" dirty="0"/>
          </a:p>
        </p:txBody>
      </p:sp>
      <p:sp>
        <p:nvSpPr>
          <p:cNvPr id="4" name="Rectangle 3"/>
          <p:cNvSpPr/>
          <p:nvPr/>
        </p:nvSpPr>
        <p:spPr>
          <a:xfrm>
            <a:off x="2057400" y="1828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5" name="Rectangle 4"/>
          <p:cNvSpPr/>
          <p:nvPr/>
        </p:nvSpPr>
        <p:spPr>
          <a:xfrm>
            <a:off x="3581400" y="1828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a:t>
            </a:r>
            <a:endParaRPr lang="en-US" dirty="0"/>
          </a:p>
        </p:txBody>
      </p:sp>
      <p:sp>
        <p:nvSpPr>
          <p:cNvPr id="6" name="Rectangle 5"/>
          <p:cNvSpPr/>
          <p:nvPr/>
        </p:nvSpPr>
        <p:spPr>
          <a:xfrm>
            <a:off x="2057400" y="2971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7" name="Rectangle 6"/>
          <p:cNvSpPr/>
          <p:nvPr/>
        </p:nvSpPr>
        <p:spPr>
          <a:xfrm>
            <a:off x="3581400" y="2971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a:t>
            </a:r>
            <a:endParaRPr lang="en-US" dirty="0"/>
          </a:p>
        </p:txBody>
      </p:sp>
      <p:sp>
        <p:nvSpPr>
          <p:cNvPr id="8" name="Rectangle 7"/>
          <p:cNvSpPr/>
          <p:nvPr/>
        </p:nvSpPr>
        <p:spPr>
          <a:xfrm>
            <a:off x="2057400" y="3886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9" name="Rectangle 8"/>
          <p:cNvSpPr/>
          <p:nvPr/>
        </p:nvSpPr>
        <p:spPr>
          <a:xfrm>
            <a:off x="3581400" y="3886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gender</a:t>
            </a:r>
            <a:endParaRPr lang="en-US" dirty="0"/>
          </a:p>
        </p:txBody>
      </p:sp>
      <p:sp>
        <p:nvSpPr>
          <p:cNvPr id="10" name="Rectangle 9"/>
          <p:cNvSpPr/>
          <p:nvPr/>
        </p:nvSpPr>
        <p:spPr>
          <a:xfrm>
            <a:off x="2057400" y="4876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endParaRPr lang="en-US" dirty="0"/>
          </a:p>
        </p:txBody>
      </p:sp>
      <p:sp>
        <p:nvSpPr>
          <p:cNvPr id="11" name="Rectangle 10"/>
          <p:cNvSpPr/>
          <p:nvPr/>
        </p:nvSpPr>
        <p:spPr>
          <a:xfrm>
            <a:off x="3581400" y="48768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gesture</a:t>
            </a:r>
            <a:endParaRPr lang="en-US" dirty="0"/>
          </a:p>
        </p:txBody>
      </p:sp>
      <p:sp>
        <p:nvSpPr>
          <p:cNvPr id="12" name="TextBox 11"/>
          <p:cNvSpPr txBox="1"/>
          <p:nvPr/>
        </p:nvSpPr>
        <p:spPr>
          <a:xfrm>
            <a:off x="228600" y="5867400"/>
            <a:ext cx="8610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Learning problems in Human-Robot Interaction – Perception problems</a:t>
            </a:r>
            <a:endParaRPr lang="en-US" sz="2000" b="1" dirty="0">
              <a:effectLst>
                <a:outerShdw blurRad="38100" dist="38100" dir="2700000" algn="tl">
                  <a:srgbClr val="000000">
                    <a:alpha val="43137"/>
                  </a:srgbClr>
                </a:outerShdw>
              </a:effectLst>
            </a:endParaRPr>
          </a:p>
        </p:txBody>
      </p:sp>
      <p:sp>
        <p:nvSpPr>
          <p:cNvPr id="13" name="TextBox 12"/>
          <p:cNvSpPr txBox="1"/>
          <p:nvPr/>
        </p:nvSpPr>
        <p:spPr>
          <a:xfrm>
            <a:off x="5562600" y="381000"/>
            <a:ext cx="3581400" cy="2800767"/>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Recognition Problems = Who? What? How?</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2286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114800"/>
          </a:xfrm>
          <a:solidFill>
            <a:schemeClr val="bg2"/>
          </a:solidFill>
        </p:spPr>
        <p:txBody>
          <a:bodyPr>
            <a:normAutofit/>
          </a:bodyPr>
          <a:lstStyle/>
          <a:p>
            <a:r>
              <a:rPr lang="en-US" sz="8000" b="1" dirty="0" smtClean="0">
                <a:solidFill>
                  <a:srgbClr val="FF0000"/>
                </a:solidFill>
                <a:effectLst>
                  <a:outerShdw blurRad="38100" dist="38100" dir="2700000" algn="tl">
                    <a:srgbClr val="000000">
                      <a:alpha val="43137"/>
                    </a:srgbClr>
                  </a:outerShdw>
                </a:effectLst>
              </a:rPr>
              <a:t>Event Expression Accepting Machine (EEAM)</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570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Expression Accepting Machine (EEAM)</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144213630"/>
              </p:ext>
            </p:extLst>
          </p:nvPr>
        </p:nvGraphicFramePr>
        <p:xfrm>
          <a:off x="535631" y="1527185"/>
          <a:ext cx="8113257" cy="51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6616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Expression Accepting Machine (EEAM)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Event Expression (EE):</a:t>
            </a:r>
          </a:p>
          <a:p>
            <a:pPr lvl="1"/>
            <a:r>
              <a:rPr lang="en-US" dirty="0" smtClean="0"/>
              <a:t>At its core, it is a Regular Expression</a:t>
            </a:r>
          </a:p>
          <a:p>
            <a:pPr lvl="2"/>
            <a:r>
              <a:rPr lang="en-US" dirty="0" smtClean="0"/>
              <a:t>Naturally, this can be extended to non-regular languages, and </a:t>
            </a:r>
            <a:r>
              <a:rPr lang="en-US" dirty="0" smtClean="0">
                <a:hlinkClick r:id="rId2"/>
              </a:rPr>
              <a:t>fuzzy regular expressions</a:t>
            </a:r>
            <a:r>
              <a:rPr lang="en-US" dirty="0" smtClean="0"/>
              <a:t>.</a:t>
            </a:r>
          </a:p>
          <a:p>
            <a:pPr lvl="1"/>
            <a:r>
              <a:rPr lang="en-US" dirty="0" smtClean="0"/>
              <a:t>Formally, EE is a set of a finite set of Symbols (S) and Operators (O): &lt;S,O&gt;</a:t>
            </a:r>
          </a:p>
          <a:p>
            <a:pPr lvl="2"/>
            <a:r>
              <a:rPr lang="en-US" dirty="0" smtClean="0"/>
              <a:t>The term “</a:t>
            </a:r>
            <a:r>
              <a:rPr lang="en-US" b="1" dirty="0" smtClean="0"/>
              <a:t>symbol</a:t>
            </a:r>
            <a:r>
              <a:rPr lang="en-US" dirty="0" smtClean="0"/>
              <a:t>” is loosely used; it is not a single character like the alphabet, but something to represent a single </a:t>
            </a:r>
            <a:r>
              <a:rPr lang="en-US" b="1" dirty="0" smtClean="0"/>
              <a:t>action</a:t>
            </a:r>
            <a:r>
              <a:rPr lang="en-US" dirty="0" smtClean="0"/>
              <a:t> or </a:t>
            </a:r>
            <a:r>
              <a:rPr lang="en-US" b="1" dirty="0" smtClean="0"/>
              <a:t>behavior</a:t>
            </a:r>
            <a:r>
              <a:rPr lang="en-US" dirty="0" smtClean="0"/>
              <a:t>. For example: “</a:t>
            </a:r>
            <a:r>
              <a:rPr lang="en-US" dirty="0" err="1" smtClean="0"/>
              <a:t>Wave_Hand_Up</a:t>
            </a:r>
            <a:r>
              <a:rPr lang="en-US" dirty="0" smtClean="0"/>
              <a:t>” is an action symbol, “</a:t>
            </a:r>
            <a:r>
              <a:rPr lang="en-US" dirty="0" err="1" smtClean="0"/>
              <a:t>Say_Hello</a:t>
            </a:r>
            <a:r>
              <a:rPr lang="en-US" dirty="0" smtClean="0"/>
              <a:t>” is an action symbol, “</a:t>
            </a:r>
            <a:r>
              <a:rPr lang="en-US" dirty="0" err="1" smtClean="0"/>
              <a:t>Avoid_Obstacle</a:t>
            </a:r>
            <a:r>
              <a:rPr lang="en-US" dirty="0" smtClean="0"/>
              <a:t>” is a behavior symbol, “Explore” is a behavior symbol.</a:t>
            </a:r>
          </a:p>
          <a:p>
            <a:pPr lvl="2"/>
            <a:r>
              <a:rPr lang="en-US" i="1" dirty="0" smtClean="0"/>
              <a:t>A set of actions </a:t>
            </a:r>
            <a:r>
              <a:rPr lang="en-US" dirty="0" smtClean="0"/>
              <a:t>can also be </a:t>
            </a:r>
            <a:r>
              <a:rPr lang="en-US" i="1" dirty="0" smtClean="0"/>
              <a:t>grouped</a:t>
            </a:r>
            <a:r>
              <a:rPr lang="en-US" dirty="0" smtClean="0"/>
              <a:t> as one symbol.</a:t>
            </a:r>
          </a:p>
          <a:p>
            <a:pPr lvl="2"/>
            <a:r>
              <a:rPr lang="en-US" dirty="0" smtClean="0"/>
              <a:t>The basic set of </a:t>
            </a:r>
            <a:r>
              <a:rPr lang="en-US" b="1" dirty="0" smtClean="0"/>
              <a:t>Operators</a:t>
            </a:r>
            <a:r>
              <a:rPr lang="en-US" dirty="0" smtClean="0"/>
              <a:t> for EE are: concatenation (•), union (∪), iteration/repetition (*), negation (¬), and intersection (∩).</a:t>
            </a:r>
            <a:endParaRPr lang="en-US" b="1" dirty="0"/>
          </a:p>
        </p:txBody>
      </p:sp>
    </p:spTree>
    <p:extLst>
      <p:ext uri="{BB962C8B-B14F-4D97-AF65-F5344CB8AC3E}">
        <p14:creationId xmlns:p14="http://schemas.microsoft.com/office/powerpoint/2010/main" val="136784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8979</Words>
  <Application>Microsoft Office PowerPoint</Application>
  <PresentationFormat>On-screen Show (4:3)</PresentationFormat>
  <Paragraphs>1167</Paragraphs>
  <Slides>142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142</vt:i4>
      </vt:variant>
    </vt:vector>
  </HeadingPairs>
  <TitlesOfParts>
    <vt:vector size="150" baseType="lpstr">
      <vt:lpstr>Arial Unicode MS</vt:lpstr>
      <vt:lpstr>Arial</vt:lpstr>
      <vt:lpstr>Calibri</vt:lpstr>
      <vt:lpstr>Franklin Gothic Book</vt:lpstr>
      <vt:lpstr>Georgia</vt:lpstr>
      <vt:lpstr>Symbol</vt:lpstr>
      <vt:lpstr>Times New Roman</vt:lpstr>
      <vt:lpstr>Office Theme</vt:lpstr>
      <vt:lpstr>PowerPoint Presentation</vt:lpstr>
      <vt:lpstr>PowerPoint Presentation</vt:lpstr>
      <vt:lpstr>PowerPoint Presentation</vt:lpstr>
      <vt:lpstr>PowerPoint Presentation</vt:lpstr>
      <vt:lpstr>\</vt:lpstr>
      <vt:lpstr>Theory of Robot Theatre?</vt:lpstr>
      <vt:lpstr>PowerPoint Presentation</vt:lpstr>
      <vt:lpstr>Languages to describe all kinds of motions and events</vt:lpstr>
      <vt:lpstr>PowerPoint Presentation</vt:lpstr>
      <vt:lpstr>PowerPoint Presentation</vt:lpstr>
      <vt:lpstr>PowerPoint Presentation</vt:lpstr>
      <vt:lpstr>PowerPoint Presentation</vt:lpstr>
      <vt:lpstr>PowerPoint Presentation</vt:lpstr>
      <vt:lpstr>Chameleon box converts sound to light and controls</vt:lpstr>
      <vt:lpstr>PowerPoint Presentation</vt:lpstr>
      <vt:lpstr>Language of Regular Expressions</vt:lpstr>
      <vt:lpstr>PowerPoint Presentation</vt:lpstr>
      <vt:lpstr>Difference between Set-theoretical and Sequence-operational semantics</vt:lpstr>
      <vt:lpstr>Regular Expressions to specify languages of motions and behaviors</vt:lpstr>
      <vt:lpstr>PowerPoint Presentation</vt:lpstr>
      <vt:lpstr>REVIEW OF REGULAR EXPRESSIONS</vt:lpstr>
      <vt:lpstr>REVIEW OF REGULAR EXPRESSIONS</vt:lpstr>
      <vt:lpstr>Extension of regular expressions to probabilistic regular expressions</vt:lpstr>
      <vt:lpstr>CONVERTING REGULAR EXPRESSIONS  TO AUTOMATA</vt:lpstr>
      <vt:lpstr>Synthesis  with Brzozowski’s Method</vt:lpstr>
      <vt:lpstr> Brzozowski’s derivatives</vt:lpstr>
      <vt:lpstr>Recursive Rules for Brzozowski derivatives</vt:lpstr>
      <vt:lpstr>Synthesis example for language  (X2X1* ∪ X1X2). </vt:lpstr>
      <vt:lpstr>PowerPoint Presentation</vt:lpstr>
      <vt:lpstr>PowerPoint Presentation</vt:lpstr>
      <vt:lpstr>Basic Definitions</vt:lpstr>
      <vt:lpstr>Concept of motion is very general here</vt:lpstr>
      <vt:lpstr>General formalism</vt:lpstr>
      <vt:lpstr>Two Semantics for Operators</vt:lpstr>
      <vt:lpstr>PowerPoint Presentation</vt:lpstr>
      <vt:lpstr>iSOBOT robot actor</vt:lpstr>
      <vt:lpstr>iSobot Motion Editor Interface</vt:lpstr>
      <vt:lpstr>Editor with integrated video, text to speech and probabilistic regular expressions editing</vt:lpstr>
      <vt:lpstr>Motion Editor GUI</vt:lpstr>
      <vt:lpstr>Embedded Windows Media Player</vt:lpstr>
      <vt:lpstr>Add speech text within script list</vt:lpstr>
      <vt:lpstr>Composer has different frequency range, lighting up different lights</vt:lpstr>
      <vt:lpstr>Idea for a MIDI interface with different instrument selection option</vt:lpstr>
      <vt:lpstr>Interface for adding Regular Expressions</vt:lpstr>
      <vt:lpstr>GUI for MIDI Composer</vt:lpstr>
      <vt:lpstr>KHR-1 and iSobot Motion Editor Interface</vt:lpstr>
      <vt:lpstr>PowerPoint Presentation</vt:lpstr>
      <vt:lpstr>PowerPoint Presentation</vt:lpstr>
      <vt:lpstr>PowerPoint Presentation</vt:lpstr>
      <vt:lpstr>PowerPoint Presentation</vt:lpstr>
      <vt:lpstr> Editor of wwaveforms</vt:lpstr>
      <vt:lpstr>Event Expressions and Language REBEL</vt:lpstr>
      <vt:lpstr>Event Expressions</vt:lpstr>
      <vt:lpstr>PowerPoint Presentation</vt:lpstr>
      <vt:lpstr>Event Expressions</vt:lpstr>
      <vt:lpstr>Event Expressions</vt:lpstr>
      <vt:lpstr>Set-theoretical semantics of regular expressions</vt:lpstr>
      <vt:lpstr>The interpretation that is not set-theoretical</vt:lpstr>
      <vt:lpstr>Verification of motions</vt:lpstr>
      <vt:lpstr>The basic ideas of event expressions</vt:lpstr>
      <vt:lpstr>Symbols executed in parallel and in series</vt:lpstr>
      <vt:lpstr>Creating new motions</vt:lpstr>
      <vt:lpstr>Thinking in term of sets of motions: hand waving example</vt:lpstr>
      <vt:lpstr>PowerPoint Presentation</vt:lpstr>
      <vt:lpstr>The RE semantics of the generator in this example</vt:lpstr>
      <vt:lpstr>PowerPoint Presentation</vt:lpstr>
      <vt:lpstr>Creating probabilistic operators in EEs</vt:lpstr>
      <vt:lpstr>Deterministic and probabilistic interpretation of  operators</vt:lpstr>
      <vt:lpstr>Acceptor, generator and transformer</vt:lpstr>
      <vt:lpstr>Dance, rituality and regularity</vt:lpstr>
      <vt:lpstr>Dance, rituality and regularity</vt:lpstr>
      <vt:lpstr>Probability Event Generator (PEG)</vt:lpstr>
      <vt:lpstr>Probability Event Generator (PEG)</vt:lpstr>
      <vt:lpstr>Motions</vt:lpstr>
      <vt:lpstr>Recursive Rules for PMG design</vt:lpstr>
      <vt:lpstr>Derivation rules for Event Expressions</vt:lpstr>
      <vt:lpstr>Verification of Motions</vt:lpstr>
      <vt:lpstr>Creating safe behaviors</vt:lpstr>
      <vt:lpstr>Creating safe behaviors</vt:lpstr>
      <vt:lpstr>PowerPoint Presentation</vt:lpstr>
      <vt:lpstr>PowerPoint Presentation</vt:lpstr>
      <vt:lpstr>PowerPoint Presentation</vt:lpstr>
      <vt:lpstr>PowerPoint Presentation</vt:lpstr>
      <vt:lpstr>Universal Behavior Editors for Robot Theatre</vt:lpstr>
      <vt:lpstr>Our model of robot architecture</vt:lpstr>
      <vt:lpstr>PowerPoint Presentation</vt:lpstr>
      <vt:lpstr>PowerPoint Presentation</vt:lpstr>
      <vt:lpstr>Reversibility of input and output</vt:lpstr>
      <vt:lpstr>Reversibility</vt:lpstr>
      <vt:lpstr>Behavior Machine (Complex State Machine)</vt:lpstr>
      <vt:lpstr>Behavior Machine (Complex State Machine)</vt:lpstr>
      <vt:lpstr>Universal Perception Editors for Robot Theatre</vt:lpstr>
      <vt:lpstr>PowerPoint Presentation</vt:lpstr>
      <vt:lpstr>PowerPoint Presentation</vt:lpstr>
      <vt:lpstr>PowerPoint Presentation</vt:lpstr>
      <vt:lpstr>PowerPoint Presentation</vt:lpstr>
      <vt:lpstr>Event Expression Accepting Machine (EEAM)</vt:lpstr>
      <vt:lpstr>Event Expression Accepting Machine (EEAM)</vt:lpstr>
      <vt:lpstr>Event Expression Accepting Machine (EEAM)</vt:lpstr>
      <vt:lpstr>Event Expression Accepting Machine (EEAM)</vt:lpstr>
      <vt:lpstr>Event Expression Accepting Machine (EEAM)</vt:lpstr>
      <vt:lpstr>Various Types of Event Expressions</vt:lpstr>
      <vt:lpstr>Acceptor, generator and transformer</vt:lpstr>
      <vt:lpstr>Processes</vt:lpstr>
      <vt:lpstr>User Interaction</vt:lpstr>
      <vt:lpstr>User Interaction</vt:lpstr>
      <vt:lpstr>Conclusions</vt:lpstr>
      <vt:lpstr>A question</vt:lpstr>
      <vt:lpstr>Types of robot theatre</vt:lpstr>
      <vt:lpstr>Realizations of Robot Theatres</vt:lpstr>
      <vt:lpstr>PowerPoint Presentation</vt:lpstr>
      <vt:lpstr>PowerPoint Presentation</vt:lpstr>
      <vt:lpstr>PowerPoint Presentation</vt:lpstr>
      <vt:lpstr>A question</vt:lpstr>
      <vt:lpstr>Conclusions</vt:lpstr>
      <vt:lpstr>Questions and Problems (1)</vt:lpstr>
      <vt:lpstr>Questions and Problems (2)</vt:lpstr>
      <vt:lpstr>Questions and Problems (3)</vt:lpstr>
      <vt:lpstr>Questions and Problems (4)</vt:lpstr>
      <vt:lpstr>Symbolic Differentiations of Arithmetic expressions, especially polynomials</vt:lpstr>
      <vt:lpstr>Example: Symbolic Differentiation in LISP</vt:lpstr>
      <vt:lpstr>Example: Symbolic Differentiation</vt:lpstr>
      <vt:lpstr>PowerPoint Presentation</vt:lpstr>
      <vt:lpstr>PowerPoint Presentation</vt:lpstr>
      <vt:lpstr> Let us assume that we already have procedures to implement the following selectors, constructors, and predicates:</vt:lpstr>
      <vt:lpstr>PowerPoint Presentation</vt:lpstr>
      <vt:lpstr>PowerPoint Presentation</vt:lpstr>
      <vt:lpstr>PowerPoint Presentation</vt:lpstr>
      <vt:lpstr>PowerPoint Presentation</vt:lpstr>
      <vt:lpstr>PowerPoint Presentation</vt:lpstr>
      <vt:lpstr>The problem of simplification</vt:lpstr>
      <vt:lpstr>Simplification rules built into data structures</vt:lpstr>
      <vt:lpstr>PowerPoint Presentation</vt:lpstr>
      <vt:lpstr>PowerPoint Presentation</vt:lpstr>
      <vt:lpstr>Recursive Rules for Brzozowski derivatives</vt:lpstr>
      <vt:lpstr>PowerPoint Presentation</vt:lpstr>
      <vt:lpstr> Let us assume that we already have procedures to implement the following selectors, constructors, and predicates:</vt:lpstr>
      <vt:lpstr>PowerPoint Presentation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mperkows</dc:creator>
  <cp:lastModifiedBy>mperkows</cp:lastModifiedBy>
  <cp:revision>145</cp:revision>
  <dcterms:created xsi:type="dcterms:W3CDTF">2009-10-30T19:20:00Z</dcterms:created>
  <dcterms:modified xsi:type="dcterms:W3CDTF">2016-11-11T19:44:34Z</dcterms:modified>
</cp:coreProperties>
</file>